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obster" panose="020B0604020202020204" charset="0"/>
      <p:regular r:id="rId23"/>
    </p:embeddedFont>
    <p:embeddedFont>
      <p:font typeface="Oswald" panose="02000503000000000000" pitchFamily="2" charset="0"/>
      <p:regular r:id="rId24"/>
      <p:bold r:id="rId25"/>
    </p:embeddedFont>
    <p:embeddedFont>
      <p:font typeface="Oswald Regular" panose="02000503000000000000" pitchFamily="2" charset="0"/>
      <p:regular r:id="rId26"/>
      <p:bold r:id="rId27"/>
    </p:embeddedFont>
    <p:embeddedFont>
      <p:font typeface="Source Sans Pro" panose="020B0503030403020204" pitchFamily="34" charset="0"/>
      <p:regular r:id="rId28"/>
      <p:bold r:id="rId29"/>
      <p:italic r:id="rId30"/>
      <p:boldItalic r:id="rId31"/>
    </p:embeddedFont>
    <p:embeddedFont>
      <p:font typeface="Source Sans Pro ExtraLight" panose="020B0303030403020204" pitchFamily="34" charset="0"/>
      <p:regular r:id="rId32"/>
      <p:bold r:id="rId33"/>
      <p:italic r:id="rId34"/>
      <p:boldItalic r:id="rId35"/>
    </p:embeddedFont>
    <p:embeddedFont>
      <p:font typeface="Source Sans Pro Light" panose="020B0403030403020204" pitchFamily="34" charset="0"/>
      <p:regular r:id="rId36"/>
      <p:bold r:id="rId37"/>
      <p:italic r:id="rId38"/>
      <p:boldItalic r:id="rId39"/>
    </p:embeddedFont>
    <p:embeddedFont>
      <p:font typeface="Source Sans Pro SemiBold" panose="020B0603030403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9C2795-E0D8-489D-A995-9DC36E8B2D94}">
  <a:tblStyle styleId="{FA9C2795-E0D8-489D-A995-9DC36E8B2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6bc4c233f9_3_3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6bc4c233f9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drastic drop in Product Revenue and Product List Performance lead us to further analyse popular items from 2018 and 2019. We found that sales for 2018’s most profitable brand, Nest, had plummeted in 2019. The cause of that being a total lack of advertising for the products. Several other more mildly profitable product categories from 2018 had the same issue.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bc4c233f9_3_3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bc4c233f9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Second KPI we selected Active User Base. </a:t>
            </a:r>
            <a:endParaRPr/>
          </a:p>
          <a:p>
            <a:pPr marL="0" lvl="0" indent="0" algn="l" rtl="0">
              <a:spcBef>
                <a:spcPts val="0"/>
              </a:spcBef>
              <a:spcAft>
                <a:spcPts val="0"/>
              </a:spcAft>
              <a:buNone/>
            </a:pPr>
            <a:endParaRPr/>
          </a:p>
          <a:p>
            <a:pPr marL="0" lvl="0" indent="0" algn="l" rtl="0">
              <a:spcBef>
                <a:spcPts val="0"/>
              </a:spcBef>
              <a:spcAft>
                <a:spcPts val="0"/>
              </a:spcAft>
              <a:buNone/>
            </a:pPr>
            <a:r>
              <a:rPr lang="en"/>
              <a:t>To stay lucrative and competitive against competitors like Amazon and Walmart, Wish must maintain and gain Market Share in their industry. Tracking Active User Base is a quick way for Wish to monitor its relative market share and to be alerted if competitors are stealing customers.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bc4c233f9_3_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6bc4c233f9_3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users to the site has declined 19% over the previous year, with New Users showing a decrease of 18%. </a:t>
            </a:r>
            <a:endParaRPr/>
          </a:p>
          <a:p>
            <a:pPr marL="0" lvl="0" indent="0" algn="l" rtl="0">
              <a:spcBef>
                <a:spcPts val="0"/>
              </a:spcBef>
              <a:spcAft>
                <a:spcPts val="0"/>
              </a:spcAft>
              <a:buNone/>
            </a:pPr>
            <a:endParaRPr/>
          </a:p>
          <a:p>
            <a:pPr marL="0" lvl="0" indent="0" algn="l" rtl="0">
              <a:spcBef>
                <a:spcPts val="0"/>
              </a:spcBef>
              <a:spcAft>
                <a:spcPts val="0"/>
              </a:spcAft>
              <a:buNone/>
            </a:pPr>
            <a:r>
              <a:rPr lang="en"/>
              <a:t>Despite this decline, we noticed that Activity trend patterns are similar to 2018 with some of the Key Success Metrics like Avg. Pages/Sessions and Avg. Session Duration even seeing slight increases. The steadiness of these metrics pared with the sharp decrease in 1 day acquisitions lead us to believe there was an issue driving new traffic to the sight. From there, we looked into campaigns from this year and last and found that 2019 had only a third the number of campaigns as 2018 which was resulting in a decrease of traffic to the site.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6bc4c233f9_3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6bc4c233f9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22222"/>
                </a:solidFill>
                <a:latin typeface="Source Sans Pro"/>
                <a:ea typeface="Source Sans Pro"/>
                <a:cs typeface="Source Sans Pro"/>
                <a:sym typeface="Source Sans Pro"/>
              </a:rPr>
              <a:t>The decline in Active Users is also leading to fewer overall Sessions which is having a direct and negative impact on Conversions.</a:t>
            </a: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222222"/>
                </a:solidFill>
                <a:latin typeface="Source Sans Pro"/>
                <a:ea typeface="Source Sans Pro"/>
                <a:cs typeface="Source Sans Pro"/>
                <a:sym typeface="Source Sans Pro"/>
              </a:rPr>
              <a:t>However, the decrease in Active Users did not explain the high checkout abandonment rates. We found that even Multi-Session Users are abandoning transactions at an alarming rate. This alerted us to the possibility that even though our Users wanted products, they may be facing difficulties when it came to the billing &amp; payment steps signifying that there was a problem outside of normal customer behavior.  This paired with insights from our other KPIs helped us identify the loading page lag issue.</a:t>
            </a: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6bc4c233f9_3_3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6bc4c233f9_3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third KPI, we selected Ad Traffic. </a:t>
            </a:r>
            <a:endParaRPr/>
          </a:p>
          <a:p>
            <a:pPr marL="0" lvl="0" indent="0" algn="l" rtl="0">
              <a:spcBef>
                <a:spcPts val="0"/>
              </a:spcBef>
              <a:spcAft>
                <a:spcPts val="0"/>
              </a:spcAft>
              <a:buNone/>
            </a:pPr>
            <a:endParaRPr/>
          </a:p>
          <a:p>
            <a:pPr marL="0" lvl="0" indent="0" algn="l" rtl="0">
              <a:spcBef>
                <a:spcPts val="0"/>
              </a:spcBef>
              <a:spcAft>
                <a:spcPts val="0"/>
              </a:spcAft>
              <a:buNone/>
            </a:pPr>
            <a:r>
              <a:rPr lang="en"/>
              <a:t>Wish’s goal, like all e-commerce sites, is to have robust organic and direct channel traffic. To achieve this however, they still have to alot a large advertising budget to promote brand awareness and reminders among new and returning customers. Tracking their channel traffic, is necessary for Wish to monitor their user engagement and goal conversions, as well as being aware of their Return on Advertising Spend.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6bc4c233f9_3_3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6bc4c233f9_3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noticed that traffic from all channels was down with the exception of Paid Search which experienced a small increase. Organic search traffic experienced only a 1.94% drop making it the least affected by the lack of campaigning which is understandable. However, Social channels experienced the highest decline at -77%. A closer look at the data revealed that of the social sites, Youtube had a significant loss of 85% indicating our campaigns there are either being shown to the incorrect market or do not have a high enough volume to draw sufficient traffic.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bc4c233f9_3_4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6bc4c233f9_3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Reviewing the Company’s Goal Conversions we found some interesting performance indicators. Even though Click Through Rate was up and Avg. customer engagement (goal 2) had increased by 3.28%, the conversions for the other goals saw severe declines from 2018’s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Goal 4, “entered checkout” was down 14% which could be accounted for by the drop in overall users to the site.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Goal 1, “purchase complete” took a 93% hit, for this goal Paid Search saw the fewest declines making it the highest performer in that area for 2019. We can surmise that users from Paid Search traffic had the highest need and thus were willing to deal with the Payment page lags. Ultimately, the low conversion rate devastated the Return on Ad Spend meaning the advertising budget would have been almost a complete loss.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6bc4c233f9_3_4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6bc4c233f9_3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fourth kpi, we have selected rcp</a:t>
            </a:r>
            <a:endParaRPr/>
          </a:p>
          <a:p>
            <a:pPr marL="0" lvl="0" indent="0" algn="l" rtl="0">
              <a:spcBef>
                <a:spcPts val="0"/>
              </a:spcBef>
              <a:spcAft>
                <a:spcPts val="0"/>
              </a:spcAft>
              <a:buNone/>
            </a:pPr>
            <a:r>
              <a:rPr lang="en"/>
              <a:t>Wish.com’s approach to today’s shopper who browse more than search is by crafting personalized experience. This helps wish build on customer satisfaction. </a:t>
            </a:r>
            <a:r>
              <a:rPr lang="en" sz="1400">
                <a:solidFill>
                  <a:srgbClr val="333E48"/>
                </a:solidFill>
                <a:latin typeface="Source Sans Pro"/>
                <a:ea typeface="Source Sans Pro"/>
                <a:cs typeface="Source Sans Pro"/>
                <a:sym typeface="Source Sans Pro"/>
              </a:rPr>
              <a:t>In order to know whether this approach is working, looking at repeat customer purchase is essential. </a:t>
            </a:r>
            <a:r>
              <a:rPr lang="en"/>
              <a:t>A business is built on customer retention rather than short sales This KPI also helps monitor quality control, customer satisfaction and AOV</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937a9da42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937a9d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into the kpi we found that there was a 96.34% decline in returning visitor transactions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7a52ebdff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7a52ebdf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Analyzing the data we found that the biggest issue we had across all KPI’s was exceedingly high Checkout Abandonment. Such a drastic decrease from the previous year lead us to review various potential causes: tracking codes not working, browser/device incompatibility, and poorly suited campaign strategies. All of those cleared, we tested our “Payment” page site speed and found it was incredibly low on desktops, as well as mobile to a smaller degree. We then analyzed device types by revenue for TY and LY, and found that desktop revenue was down $2.9M from last year so we believe that either Users are getting frustrated with the site and leaving or the payment page is not loading at all so they are unable to complete the transaction. Thanks to our review of KPI’s and Success Metrics we were able to search for and identify a critical pain-point in the data and offer a solution.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ba73fe79e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ba73fe7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bc4c233f9_3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bc4c233f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Fix Payment page loading issue immediately and run full diagnostic of the website to ensure everything is working properly.</a:t>
            </a:r>
            <a:endParaRPr/>
          </a:p>
          <a:p>
            <a:pPr marL="0" lvl="0" indent="0" algn="l" rtl="0">
              <a:spcBef>
                <a:spcPts val="0"/>
              </a:spcBef>
              <a:spcAft>
                <a:spcPts val="0"/>
              </a:spcAft>
              <a:buNone/>
            </a:pPr>
            <a:r>
              <a:rPr lang="en"/>
              <a:t>2 Increase number of campaigns and make sure they are being targeted properly.</a:t>
            </a:r>
            <a:endParaRPr/>
          </a:p>
          <a:p>
            <a:pPr marL="0" lvl="0" indent="0" algn="l" rtl="0">
              <a:spcBef>
                <a:spcPts val="0"/>
              </a:spcBef>
              <a:spcAft>
                <a:spcPts val="0"/>
              </a:spcAft>
              <a:buNone/>
            </a:pPr>
            <a:r>
              <a:rPr lang="en"/>
              <a:t>3 Focus on product performance and comparison: promote the product that performed well (Particularly Nest) and remove products that are not performing well this year.</a:t>
            </a:r>
            <a:endParaRPr/>
          </a:p>
          <a:p>
            <a:pPr marL="0" lvl="0" indent="0" algn="l" rtl="0">
              <a:spcBef>
                <a:spcPts val="0"/>
              </a:spcBef>
              <a:spcAft>
                <a:spcPts val="0"/>
              </a:spcAft>
              <a:buNone/>
            </a:pPr>
            <a:r>
              <a:rPr lang="en"/>
              <a:t>4 Take action to reclaim lost customers and make it easier for them to let the company know when there is a problem with the site</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a4ee16ee1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a4ee16ee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Wish is a fast growing, global E-commerce site that connects shoppers directly to merchants allowing for steep discounts in product. They utilize predictive technology to advertise most suited products to customers. They had a series H investment round in August and have their sights set on an IPO in the near future.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ba73fe79e_0_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6ba73fe79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customer base is Male, mid-20’s and from North America. Preliminary customer research showed there may be potential markets in India and Japan as these countries have high app usage but low conversions.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c4c233f9_3_1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c4c233f9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this is Mary. I’ll be talking a bit more about Wish and then delving into its current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Wish is a global company but gets most of its profits from customers in the U.S. making Amazon, Apple, and Walmart it’s biggest E-commerce competitors because they are also powerful contenders in these markets.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b4eff8dd8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b4eff8dd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Wish’s strength is its ability to create custom customer shopping experiences which has translated into mass appeal. However, the company has faced growing pains in the form of quality control issues and harsh reviews for poor customer service. The company is confident that their ability to cut out the “Middlemen” and deliver deep discounts is strong enough to keep customers engaged. However, in the hopes of improving quality control they have recently incentivized their more loyal followers to report issues in exchange for free products and additional discounts. In addition to their major global competitors, the biggest threat to the company is a continued flood of negative reviews and potentially fraudulent merchants.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6bc4c233f9_3_2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6bc4c233f9_3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Assessing the data in Google Analytics, we found that the company is currently seeing devastating performance declines that appear to have three main causes.</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Fewer ad campaigns in 2019 vs 2018 are contributing to a 18.63% drop in New Users coming to the site.</a:t>
            </a:r>
            <a:endParaRPr/>
          </a:p>
          <a:p>
            <a:pPr marL="457200" lvl="0" indent="-317500" algn="l" rtl="0">
              <a:spcBef>
                <a:spcPts val="0"/>
              </a:spcBef>
              <a:spcAft>
                <a:spcPts val="0"/>
              </a:spcAft>
              <a:buSzPts val="1400"/>
              <a:buAutoNum type="arabicPeriod"/>
            </a:pPr>
            <a:r>
              <a:rPr lang="en"/>
              <a:t>Nest Brand Products that contributed to 66.75% of revenue in 2018 has not been advertised in 2019, resulting in an estimated loss of $1.97M in revenue.</a:t>
            </a:r>
            <a:endParaRPr/>
          </a:p>
          <a:p>
            <a:pPr marL="457200" lvl="0" indent="-317500" algn="l" rtl="0">
              <a:spcBef>
                <a:spcPts val="0"/>
              </a:spcBef>
              <a:spcAft>
                <a:spcPts val="0"/>
              </a:spcAft>
              <a:buSzPts val="1400"/>
              <a:buAutoNum type="arabicPeriod"/>
            </a:pPr>
            <a:r>
              <a:rPr lang="en"/>
              <a:t>Slow load time for “Payment” pages on desktop is contributing to exceedingly high checkout abandonment rates, resulting in an estimated loss of $2.9M in revenue.</a:t>
            </a:r>
            <a:endParaRPr/>
          </a:p>
          <a:p>
            <a:pPr marL="457200" lvl="0" indent="0" algn="l" rtl="0">
              <a:spcBef>
                <a:spcPts val="0"/>
              </a:spcBef>
              <a:spcAft>
                <a:spcPts val="0"/>
              </a:spcAft>
              <a:buNone/>
            </a:pPr>
            <a:endParaRPr/>
          </a:p>
          <a:p>
            <a:pPr marL="0" lvl="0" indent="0" algn="l" rtl="0">
              <a:spcBef>
                <a:spcPts val="0"/>
              </a:spcBef>
              <a:spcAft>
                <a:spcPts val="0"/>
              </a:spcAft>
              <a:buNone/>
            </a:pPr>
            <a:r>
              <a:rPr lang="en"/>
              <a:t>These root problems are negatively impacting all KPIs and Success Metrics which is what lead us to identify them. We will cover those KPIs and Metrics next.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bc10d584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bc10d58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Source Sans Pro"/>
                <a:ea typeface="Source Sans Pro"/>
                <a:cs typeface="Source Sans Pro"/>
                <a:sym typeface="Source Sans Pro"/>
              </a:rPr>
              <a:t>Hence to maintain a firm position in the market WISH must aim at various success metrics such as shopping cart behaviour, checkout behaviour, product listing and sales performance.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bc4c233f9_3_2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bc4c233f9_3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00CEF6"/>
                </a:solidFill>
              </a:rPr>
              <a:t>“</a:t>
            </a:r>
            <a:endParaRPr sz="9600">
              <a:solidFill>
                <a:srgbClr val="00CEF6"/>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62" name="Google Shape;162;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3" name="Google Shape;163;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Google Shape;164;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Google Shape;165;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5"/>
          <p:cNvGrpSpPr/>
          <p:nvPr/>
        </p:nvGrpSpPr>
        <p:grpSpPr>
          <a:xfrm>
            <a:off x="-9525" y="4462475"/>
            <a:ext cx="9167825" cy="595300"/>
            <a:chOff x="-9525" y="4462475"/>
            <a:chExt cx="9167825" cy="595300"/>
          </a:xfrm>
        </p:grpSpPr>
        <p:sp>
          <p:nvSpPr>
            <p:cNvPr id="169" name="Google Shape;169;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Google Shape;170;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Google Shape;171;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Google Shape;172;p5"/>
          <p:cNvGrpSpPr/>
          <p:nvPr/>
        </p:nvGrpSpPr>
        <p:grpSpPr>
          <a:xfrm>
            <a:off x="-42837" y="4443488"/>
            <a:ext cx="9229575" cy="642787"/>
            <a:chOff x="-42837" y="4443488"/>
            <a:chExt cx="9229575" cy="642787"/>
          </a:xfrm>
        </p:grpSpPr>
        <p:sp>
          <p:nvSpPr>
            <p:cNvPr id="173" name="Google Shape;173;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9" name="Google Shape;249;p7"/>
          <p:cNvSpPr txBox="1">
            <a:spLocks noGrp="1"/>
          </p:cNvSpPr>
          <p:nvPr>
            <p:ph type="body" idx="1"/>
          </p:nvPr>
        </p:nvSpPr>
        <p:spPr>
          <a:xfrm>
            <a:off x="70590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0" name="Google Shape;250;p7"/>
          <p:cNvSpPr txBox="1">
            <a:spLocks noGrp="1"/>
          </p:cNvSpPr>
          <p:nvPr>
            <p:ph type="body" idx="2"/>
          </p:nvPr>
        </p:nvSpPr>
        <p:spPr>
          <a:xfrm>
            <a:off x="3304125"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1" name="Google Shape;251;p7"/>
          <p:cNvSpPr txBox="1">
            <a:spLocks noGrp="1"/>
          </p:cNvSpPr>
          <p:nvPr>
            <p:ph type="body" idx="3"/>
          </p:nvPr>
        </p:nvSpPr>
        <p:spPr>
          <a:xfrm>
            <a:off x="590235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2" name="Google Shape;252;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7"/>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7"/>
          <p:cNvGrpSpPr/>
          <p:nvPr/>
        </p:nvGrpSpPr>
        <p:grpSpPr>
          <a:xfrm>
            <a:off x="-9525" y="4462475"/>
            <a:ext cx="9167825" cy="595300"/>
            <a:chOff x="-9525" y="4462475"/>
            <a:chExt cx="9167825" cy="595300"/>
          </a:xfrm>
        </p:grpSpPr>
        <p:sp>
          <p:nvSpPr>
            <p:cNvPr id="258" name="Google Shape;258;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59" name="Google Shape;259;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60" name="Google Shape;260;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61" name="Google Shape;261;p7"/>
          <p:cNvGrpSpPr/>
          <p:nvPr/>
        </p:nvGrpSpPr>
        <p:grpSpPr>
          <a:xfrm>
            <a:off x="-42837" y="4443488"/>
            <a:ext cx="9229575" cy="642787"/>
            <a:chOff x="-42837" y="4443488"/>
            <a:chExt cx="9229575" cy="642787"/>
          </a:xfrm>
        </p:grpSpPr>
        <p:sp>
          <p:nvSpPr>
            <p:cNvPr id="262" name="Google Shape;262;p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7"/>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rgbClr val="00CEF6"/>
              </a:buClr>
              <a:buSzPts val="1400"/>
              <a:buNone/>
              <a:defRPr sz="1400">
                <a:solidFill>
                  <a:srgbClr val="00CEF6"/>
                </a:solidFill>
              </a:defRPr>
            </a:lvl1pPr>
          </a:lstStyle>
          <a:p>
            <a:endParaRPr/>
          </a:p>
        </p:txBody>
      </p:sp>
      <p:sp>
        <p:nvSpPr>
          <p:cNvPr id="336" name="Google Shape;336;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37" name="Google Shape;337;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8" name="Google Shape;338;p9"/>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9"/>
          <p:cNvGrpSpPr/>
          <p:nvPr/>
        </p:nvGrpSpPr>
        <p:grpSpPr>
          <a:xfrm>
            <a:off x="-9525" y="4462475"/>
            <a:ext cx="9167825" cy="595300"/>
            <a:chOff x="-9525" y="4462475"/>
            <a:chExt cx="9167825" cy="595300"/>
          </a:xfrm>
        </p:grpSpPr>
        <p:sp>
          <p:nvSpPr>
            <p:cNvPr id="342" name="Google Shape;342;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43" name="Google Shape;343;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44" name="Google Shape;344;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45" name="Google Shape;345;p9"/>
          <p:cNvGrpSpPr/>
          <p:nvPr/>
        </p:nvGrpSpPr>
        <p:grpSpPr>
          <a:xfrm>
            <a:off x="-42837" y="4443488"/>
            <a:ext cx="9229575" cy="642787"/>
            <a:chOff x="-42837" y="4443488"/>
            <a:chExt cx="9229575" cy="642787"/>
          </a:xfrm>
        </p:grpSpPr>
        <p:sp>
          <p:nvSpPr>
            <p:cNvPr id="346" name="Google Shape;346;p9"/>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9"/>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1195702" y="2810375"/>
            <a:ext cx="7762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Digital Marketing Analysis using </a:t>
            </a:r>
            <a:r>
              <a:rPr lang="en" dirty="0"/>
              <a:t>G</a:t>
            </a:r>
            <a:r>
              <a:rPr lang="en-US" dirty="0" err="1"/>
              <a:t>oogle</a:t>
            </a:r>
            <a:r>
              <a:rPr lang="en" dirty="0"/>
              <a:t> A</a:t>
            </a:r>
            <a:r>
              <a:rPr lang="en-US" dirty="0" err="1"/>
              <a:t>nalytics</a:t>
            </a:r>
            <a:endParaRPr dirty="0"/>
          </a:p>
        </p:txBody>
      </p:sp>
      <p:sp>
        <p:nvSpPr>
          <p:cNvPr id="465" name="Google Shape;465;p13"/>
          <p:cNvSpPr txBox="1"/>
          <p:nvPr/>
        </p:nvSpPr>
        <p:spPr>
          <a:xfrm>
            <a:off x="7786150" y="4743875"/>
            <a:ext cx="7332300" cy="8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466" name="Google Shape;466;p13"/>
          <p:cNvSpPr txBox="1"/>
          <p:nvPr/>
        </p:nvSpPr>
        <p:spPr>
          <a:xfrm>
            <a:off x="6052450" y="3567875"/>
            <a:ext cx="2853300" cy="127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3F3F3F"/>
                </a:solidFill>
                <a:latin typeface="Source Sans Pro"/>
                <a:ea typeface="Source Sans Pro"/>
                <a:cs typeface="Source Sans Pro"/>
                <a:sym typeface="Source Sans Pro"/>
              </a:rPr>
              <a:t>Aishwarya Badlani</a:t>
            </a:r>
            <a:endParaRPr sz="1200">
              <a:solidFill>
                <a:srgbClr val="3F3F3F"/>
              </a:solidFill>
              <a:latin typeface="Source Sans Pro"/>
              <a:ea typeface="Source Sans Pro"/>
              <a:cs typeface="Source Sans Pro"/>
              <a:sym typeface="Source Sans Pro"/>
            </a:endParaRPr>
          </a:p>
          <a:p>
            <a:pPr marL="0" lvl="0" indent="0" algn="r" rtl="0">
              <a:spcBef>
                <a:spcPts val="0"/>
              </a:spcBef>
              <a:spcAft>
                <a:spcPts val="0"/>
              </a:spcAft>
              <a:buNone/>
            </a:pPr>
            <a:r>
              <a:rPr lang="en" sz="1200">
                <a:solidFill>
                  <a:srgbClr val="3F3F3F"/>
                </a:solidFill>
                <a:latin typeface="Source Sans Pro"/>
                <a:ea typeface="Source Sans Pro"/>
                <a:cs typeface="Source Sans Pro"/>
                <a:sym typeface="Source Sans Pro"/>
              </a:rPr>
              <a:t>Sanjana Buchala</a:t>
            </a:r>
            <a:endParaRPr sz="1200">
              <a:solidFill>
                <a:srgbClr val="3F3F3F"/>
              </a:solidFill>
              <a:latin typeface="Source Sans Pro"/>
              <a:ea typeface="Source Sans Pro"/>
              <a:cs typeface="Source Sans Pro"/>
              <a:sym typeface="Source Sans Pro"/>
            </a:endParaRPr>
          </a:p>
          <a:p>
            <a:pPr marL="0" lvl="0" indent="0" algn="r" rtl="0">
              <a:spcBef>
                <a:spcPts val="0"/>
              </a:spcBef>
              <a:spcAft>
                <a:spcPts val="0"/>
              </a:spcAft>
              <a:buNone/>
            </a:pPr>
            <a:r>
              <a:rPr lang="en" sz="1200">
                <a:solidFill>
                  <a:srgbClr val="3F3F3F"/>
                </a:solidFill>
                <a:latin typeface="Source Sans Pro"/>
                <a:ea typeface="Source Sans Pro"/>
                <a:cs typeface="Source Sans Pro"/>
                <a:sym typeface="Source Sans Pro"/>
              </a:rPr>
              <a:t>Mary Fields</a:t>
            </a:r>
            <a:endParaRPr sz="1200">
              <a:solidFill>
                <a:srgbClr val="3F3F3F"/>
              </a:solidFill>
              <a:latin typeface="Source Sans Pro"/>
              <a:ea typeface="Source Sans Pro"/>
              <a:cs typeface="Source Sans Pro"/>
              <a:sym typeface="Source Sans Pro"/>
            </a:endParaRPr>
          </a:p>
          <a:p>
            <a:pPr marL="0" lvl="0" indent="0" algn="r" rtl="0">
              <a:spcBef>
                <a:spcPts val="0"/>
              </a:spcBef>
              <a:spcAft>
                <a:spcPts val="0"/>
              </a:spcAft>
              <a:buNone/>
            </a:pPr>
            <a:r>
              <a:rPr lang="en" sz="1200">
                <a:solidFill>
                  <a:srgbClr val="3F3F3F"/>
                </a:solidFill>
                <a:latin typeface="Source Sans Pro"/>
                <a:ea typeface="Source Sans Pro"/>
                <a:cs typeface="Source Sans Pro"/>
                <a:sym typeface="Source Sans Pro"/>
              </a:rPr>
              <a:t>Chanchal Ganrai</a:t>
            </a:r>
            <a:endParaRPr sz="1200">
              <a:solidFill>
                <a:srgbClr val="3F3F3F"/>
              </a:solidFill>
              <a:latin typeface="Source Sans Pro"/>
              <a:ea typeface="Source Sans Pro"/>
              <a:cs typeface="Source Sans Pro"/>
              <a:sym typeface="Source Sans Pro"/>
            </a:endParaRPr>
          </a:p>
          <a:p>
            <a:pPr marL="0" lvl="0" indent="0" algn="r" rtl="0">
              <a:spcBef>
                <a:spcPts val="0"/>
              </a:spcBef>
              <a:spcAft>
                <a:spcPts val="0"/>
              </a:spcAft>
              <a:buNone/>
            </a:pPr>
            <a:r>
              <a:rPr lang="en" sz="1200">
                <a:solidFill>
                  <a:srgbClr val="3F3F3F"/>
                </a:solidFill>
                <a:latin typeface="Source Sans Pro"/>
                <a:ea typeface="Source Sans Pro"/>
                <a:cs typeface="Source Sans Pro"/>
                <a:sym typeface="Source Sans Pro"/>
              </a:rPr>
              <a:t>Shruti Rajani</a:t>
            </a:r>
            <a:endParaRPr sz="1200">
              <a:solidFill>
                <a:srgbClr val="3F3F3F"/>
              </a:solidFill>
              <a:latin typeface="Source Sans Pro"/>
              <a:ea typeface="Source Sans Pro"/>
              <a:cs typeface="Source Sans Pro"/>
              <a:sym typeface="Source Sans Pro"/>
            </a:endParaRPr>
          </a:p>
          <a:p>
            <a:pPr marL="0" lvl="0" indent="0" algn="r" rtl="0">
              <a:spcBef>
                <a:spcPts val="0"/>
              </a:spcBef>
              <a:spcAft>
                <a:spcPts val="0"/>
              </a:spcAft>
              <a:buNone/>
            </a:pPr>
            <a:r>
              <a:rPr lang="en" sz="1200">
                <a:solidFill>
                  <a:srgbClr val="3F3F3F"/>
                </a:solidFill>
                <a:latin typeface="Source Sans Pro"/>
                <a:ea typeface="Source Sans Pro"/>
                <a:cs typeface="Source Sans Pro"/>
                <a:sym typeface="Source Sans Pro"/>
              </a:rPr>
              <a:t>Anshumali Shrivastava</a:t>
            </a:r>
            <a:endParaRPr sz="1200">
              <a:solidFill>
                <a:srgbClr val="3F3F3F"/>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83" name="Google Shape;583;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84" name="Google Shape;584;p22"/>
          <p:cNvSpPr txBox="1"/>
          <p:nvPr/>
        </p:nvSpPr>
        <p:spPr>
          <a:xfrm>
            <a:off x="1273625" y="127925"/>
            <a:ext cx="7053900" cy="6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00CEF6"/>
                </a:solidFill>
                <a:latin typeface="Oswald"/>
                <a:ea typeface="Oswald"/>
                <a:cs typeface="Oswald"/>
                <a:sym typeface="Oswald"/>
              </a:rPr>
              <a:t>KPI REVENUE: METRICS  </a:t>
            </a:r>
            <a:endParaRPr>
              <a:latin typeface="Source Sans Pro"/>
              <a:ea typeface="Source Sans Pro"/>
              <a:cs typeface="Source Sans Pro"/>
              <a:sym typeface="Source Sans Pro"/>
            </a:endParaRPr>
          </a:p>
        </p:txBody>
      </p:sp>
      <p:pic>
        <p:nvPicPr>
          <p:cNvPr id="585" name="Google Shape;585;p22"/>
          <p:cNvPicPr preferRelativeResize="0"/>
          <p:nvPr/>
        </p:nvPicPr>
        <p:blipFill>
          <a:blip r:embed="rId3">
            <a:alphaModFix/>
          </a:blip>
          <a:stretch>
            <a:fillRect/>
          </a:stretch>
        </p:blipFill>
        <p:spPr>
          <a:xfrm>
            <a:off x="316200" y="931475"/>
            <a:ext cx="4936151" cy="928825"/>
          </a:xfrm>
          <a:prstGeom prst="rect">
            <a:avLst/>
          </a:prstGeom>
          <a:noFill/>
          <a:ln w="9525" cap="flat" cmpd="sng">
            <a:solidFill>
              <a:schemeClr val="dk2"/>
            </a:solidFill>
            <a:prstDash val="solid"/>
            <a:round/>
            <a:headEnd type="none" w="sm" len="sm"/>
            <a:tailEnd type="none" w="sm" len="sm"/>
          </a:ln>
        </p:spPr>
      </p:pic>
      <p:pic>
        <p:nvPicPr>
          <p:cNvPr id="586" name="Google Shape;586;p22"/>
          <p:cNvPicPr preferRelativeResize="0"/>
          <p:nvPr/>
        </p:nvPicPr>
        <p:blipFill>
          <a:blip r:embed="rId4">
            <a:alphaModFix/>
          </a:blip>
          <a:stretch>
            <a:fillRect/>
          </a:stretch>
        </p:blipFill>
        <p:spPr>
          <a:xfrm>
            <a:off x="316200" y="1991212"/>
            <a:ext cx="4936149" cy="741675"/>
          </a:xfrm>
          <a:prstGeom prst="rect">
            <a:avLst/>
          </a:prstGeom>
          <a:noFill/>
          <a:ln w="9525" cap="flat" cmpd="sng">
            <a:solidFill>
              <a:schemeClr val="dk2"/>
            </a:solidFill>
            <a:prstDash val="solid"/>
            <a:round/>
            <a:headEnd type="none" w="sm" len="sm"/>
            <a:tailEnd type="none" w="sm" len="sm"/>
          </a:ln>
        </p:spPr>
      </p:pic>
      <p:pic>
        <p:nvPicPr>
          <p:cNvPr id="587" name="Google Shape;587;p22"/>
          <p:cNvPicPr preferRelativeResize="0"/>
          <p:nvPr/>
        </p:nvPicPr>
        <p:blipFill>
          <a:blip r:embed="rId5">
            <a:alphaModFix/>
          </a:blip>
          <a:stretch>
            <a:fillRect/>
          </a:stretch>
        </p:blipFill>
        <p:spPr>
          <a:xfrm>
            <a:off x="328250" y="2863775"/>
            <a:ext cx="4912051" cy="1050600"/>
          </a:xfrm>
          <a:prstGeom prst="rect">
            <a:avLst/>
          </a:prstGeom>
          <a:noFill/>
          <a:ln w="9525" cap="flat" cmpd="sng">
            <a:solidFill>
              <a:schemeClr val="dk2"/>
            </a:solidFill>
            <a:prstDash val="solid"/>
            <a:round/>
            <a:headEnd type="none" w="sm" len="sm"/>
            <a:tailEnd type="none" w="sm" len="sm"/>
          </a:ln>
        </p:spPr>
      </p:pic>
      <p:pic>
        <p:nvPicPr>
          <p:cNvPr id="588" name="Google Shape;588;p22"/>
          <p:cNvPicPr preferRelativeResize="0"/>
          <p:nvPr/>
        </p:nvPicPr>
        <p:blipFill>
          <a:blip r:embed="rId6">
            <a:alphaModFix/>
          </a:blip>
          <a:stretch>
            <a:fillRect/>
          </a:stretch>
        </p:blipFill>
        <p:spPr>
          <a:xfrm>
            <a:off x="328250" y="4045275"/>
            <a:ext cx="4912050" cy="928825"/>
          </a:xfrm>
          <a:prstGeom prst="rect">
            <a:avLst/>
          </a:prstGeom>
          <a:noFill/>
          <a:ln w="9525" cap="flat" cmpd="sng">
            <a:solidFill>
              <a:schemeClr val="dk2"/>
            </a:solidFill>
            <a:prstDash val="solid"/>
            <a:round/>
            <a:headEnd type="none" w="sm" len="sm"/>
            <a:tailEnd type="none" w="sm" len="sm"/>
          </a:ln>
        </p:spPr>
      </p:pic>
      <p:sp>
        <p:nvSpPr>
          <p:cNvPr id="589" name="Google Shape;589;p22"/>
          <p:cNvSpPr/>
          <p:nvPr/>
        </p:nvSpPr>
        <p:spPr>
          <a:xfrm>
            <a:off x="5352325" y="1519425"/>
            <a:ext cx="318600" cy="186900"/>
          </a:xfrm>
          <a:prstGeom prst="rightArrow">
            <a:avLst>
              <a:gd name="adj1" fmla="val 50000"/>
              <a:gd name="adj2" fmla="val 50000"/>
            </a:avLst>
          </a:prstGeom>
          <a:solidFill>
            <a:srgbClr val="8EC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5352325" y="2554488"/>
            <a:ext cx="318600" cy="186900"/>
          </a:xfrm>
          <a:prstGeom prst="rightArrow">
            <a:avLst>
              <a:gd name="adj1" fmla="val 50000"/>
              <a:gd name="adj2" fmla="val 50000"/>
            </a:avLst>
          </a:prstGeom>
          <a:solidFill>
            <a:srgbClr val="8EC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5352325" y="3669313"/>
            <a:ext cx="318600" cy="186900"/>
          </a:xfrm>
          <a:prstGeom prst="rightArrow">
            <a:avLst>
              <a:gd name="adj1" fmla="val 50000"/>
              <a:gd name="adj2" fmla="val 50000"/>
            </a:avLst>
          </a:prstGeom>
          <a:solidFill>
            <a:srgbClr val="8EC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5352325" y="4482388"/>
            <a:ext cx="318600" cy="186900"/>
          </a:xfrm>
          <a:prstGeom prst="rightArrow">
            <a:avLst>
              <a:gd name="adj1" fmla="val 50000"/>
              <a:gd name="adj2" fmla="val 50000"/>
            </a:avLst>
          </a:prstGeom>
          <a:solidFill>
            <a:srgbClr val="8EC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txBox="1"/>
          <p:nvPr/>
        </p:nvSpPr>
        <p:spPr>
          <a:xfrm>
            <a:off x="5944325" y="1782513"/>
            <a:ext cx="2956500" cy="6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594" name="Google Shape;594;p22"/>
          <p:cNvSpPr/>
          <p:nvPr/>
        </p:nvSpPr>
        <p:spPr>
          <a:xfrm>
            <a:off x="164850" y="3669325"/>
            <a:ext cx="219900" cy="1209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164850" y="3481025"/>
            <a:ext cx="219900" cy="1209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txBox="1"/>
          <p:nvPr/>
        </p:nvSpPr>
        <p:spPr>
          <a:xfrm>
            <a:off x="5944325" y="648300"/>
            <a:ext cx="2956500" cy="43467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8EC400"/>
                </a:solidFill>
                <a:latin typeface="Source Sans Pro"/>
                <a:ea typeface="Source Sans Pro"/>
                <a:cs typeface="Source Sans Pro"/>
                <a:sym typeface="Source Sans Pro"/>
              </a:rPr>
              <a:t>Revenue Success Metrics</a:t>
            </a:r>
            <a:endParaRPr b="1">
              <a:solidFill>
                <a:srgbClr val="8EC400"/>
              </a:solidFill>
              <a:latin typeface="Source Sans Pro"/>
              <a:ea typeface="Source Sans Pro"/>
              <a:cs typeface="Source Sans Pro"/>
              <a:sym typeface="Source Sans Pro"/>
            </a:endParaRPr>
          </a:p>
          <a:p>
            <a:pPr marL="0" lvl="0" indent="0" algn="ctr" rtl="0">
              <a:spcBef>
                <a:spcPts val="0"/>
              </a:spcBef>
              <a:spcAft>
                <a:spcPts val="0"/>
              </a:spcAft>
              <a:buNone/>
            </a:pPr>
            <a:r>
              <a:rPr lang="en" b="1">
                <a:solidFill>
                  <a:srgbClr val="8EC400"/>
                </a:solidFill>
                <a:latin typeface="Source Sans Pro"/>
                <a:ea typeface="Source Sans Pro"/>
                <a:cs typeface="Source Sans Pro"/>
                <a:sym typeface="Source Sans Pro"/>
              </a:rPr>
              <a:t> in Decline</a:t>
            </a:r>
            <a:endParaRPr b="1">
              <a:solidFill>
                <a:srgbClr val="8EC400"/>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Shopping Behavior:  Almost 95% drop in users who are adding to cart to users who are actually buying the products.</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Checkout Behavior: Customers add product to cart but don't reach billing or payment page.</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Product Revenue: Revenue generation graph based on product has almost 100% decrease.</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Product List Performance: On an average, the overall performance of products is decreasing.</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02" name="Google Shape;602;p23"/>
          <p:cNvSpPr txBox="1">
            <a:spLocks noGrp="1"/>
          </p:cNvSpPr>
          <p:nvPr>
            <p:ph type="title" idx="4294967295"/>
          </p:nvPr>
        </p:nvSpPr>
        <p:spPr>
          <a:xfrm>
            <a:off x="718425" y="17725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KPI: ACTIVE USER BASE</a:t>
            </a:r>
            <a:endParaRPr/>
          </a:p>
        </p:txBody>
      </p:sp>
      <p:grpSp>
        <p:nvGrpSpPr>
          <p:cNvPr id="603" name="Google Shape;603;p23"/>
          <p:cNvGrpSpPr/>
          <p:nvPr/>
        </p:nvGrpSpPr>
        <p:grpSpPr>
          <a:xfrm>
            <a:off x="4937564" y="3291113"/>
            <a:ext cx="409140" cy="420402"/>
            <a:chOff x="2605300" y="5003050"/>
            <a:chExt cx="418900" cy="430475"/>
          </a:xfrm>
        </p:grpSpPr>
        <p:sp>
          <p:nvSpPr>
            <p:cNvPr id="604" name="Google Shape;604;p23"/>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23"/>
          <p:cNvSpPr/>
          <p:nvPr/>
        </p:nvSpPr>
        <p:spPr>
          <a:xfrm>
            <a:off x="4884324" y="225747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23"/>
          <p:cNvGrpSpPr/>
          <p:nvPr/>
        </p:nvGrpSpPr>
        <p:grpSpPr>
          <a:xfrm>
            <a:off x="665001" y="1273180"/>
            <a:ext cx="2850225" cy="2941544"/>
            <a:chOff x="2768474" y="949849"/>
            <a:chExt cx="2944752" cy="3170450"/>
          </a:xfrm>
        </p:grpSpPr>
        <p:sp>
          <p:nvSpPr>
            <p:cNvPr id="609" name="Google Shape;609;p23"/>
            <p:cNvSpPr/>
            <p:nvPr/>
          </p:nvSpPr>
          <p:spPr>
            <a:xfrm rot="5400000">
              <a:off x="2768474" y="949849"/>
              <a:ext cx="1706700" cy="17067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flipH="1">
              <a:off x="3109874" y="2754999"/>
              <a:ext cx="1365300" cy="13653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10800000">
              <a:off x="4573417" y="1713349"/>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flipH="1">
              <a:off x="4573526" y="2754999"/>
              <a:ext cx="1139700" cy="1139700"/>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23"/>
          <p:cNvSpPr txBox="1"/>
          <p:nvPr/>
        </p:nvSpPr>
        <p:spPr>
          <a:xfrm>
            <a:off x="4348400" y="1441000"/>
            <a:ext cx="4559700" cy="3374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rgbClr val="333E48"/>
                </a:solidFill>
                <a:latin typeface="Source Sans Pro"/>
                <a:ea typeface="Source Sans Pro"/>
                <a:cs typeface="Source Sans Pro"/>
                <a:sym typeface="Source Sans Pro"/>
              </a:rPr>
              <a:t>Wish is using a price leadership strategy meaning the number of Active Users is crucial to knowing the health of the company.</a:t>
            </a:r>
            <a:endParaRPr>
              <a:solidFill>
                <a:srgbClr val="333E48"/>
              </a:solidFill>
              <a:latin typeface="Source Sans Pro"/>
              <a:ea typeface="Source Sans Pro"/>
              <a:cs typeface="Source Sans Pro"/>
              <a:sym typeface="Source Sans Pro"/>
            </a:endParaRPr>
          </a:p>
          <a:p>
            <a:pPr marL="0" lvl="0" indent="0" algn="just" rtl="0">
              <a:lnSpc>
                <a:spcPct val="115000"/>
              </a:lnSpc>
              <a:spcBef>
                <a:spcPts val="0"/>
              </a:spcBef>
              <a:spcAft>
                <a:spcPts val="0"/>
              </a:spcAft>
              <a:buNone/>
            </a:pPr>
            <a:endParaRPr>
              <a:solidFill>
                <a:srgbClr val="333E48"/>
              </a:solidFill>
              <a:latin typeface="Source Sans Pro"/>
              <a:ea typeface="Source Sans Pro"/>
              <a:cs typeface="Source Sans Pro"/>
              <a:sym typeface="Source Sans Pro"/>
            </a:endParaRPr>
          </a:p>
          <a:p>
            <a:pPr marL="0" lvl="0" indent="0" algn="just" rtl="0">
              <a:lnSpc>
                <a:spcPct val="115000"/>
              </a:lnSpc>
              <a:spcBef>
                <a:spcPts val="0"/>
              </a:spcBef>
              <a:spcAft>
                <a:spcPts val="0"/>
              </a:spcAft>
              <a:buNone/>
            </a:pPr>
            <a:r>
              <a:rPr lang="en">
                <a:solidFill>
                  <a:srgbClr val="333E48"/>
                </a:solidFill>
                <a:latin typeface="Source Sans Pro"/>
                <a:ea typeface="Source Sans Pro"/>
                <a:cs typeface="Source Sans Pro"/>
                <a:sym typeface="Source Sans Pro"/>
              </a:rPr>
              <a:t>Their Active User Base must continue to grow if the company wants to gain market share in such a competitive landscape. </a:t>
            </a:r>
            <a:r>
              <a:rPr lang="en">
                <a:solidFill>
                  <a:srgbClr val="333E48"/>
                </a:solidFill>
                <a:latin typeface="Source Sans Pro SemiBold"/>
                <a:ea typeface="Source Sans Pro SemiBold"/>
                <a:cs typeface="Source Sans Pro SemiBold"/>
                <a:sym typeface="Source Sans Pro SemiBold"/>
              </a:rPr>
              <a:t>Continued growth is especially crucial for Wish to achieve an IPO.</a:t>
            </a:r>
            <a:endParaRPr>
              <a:solidFill>
                <a:srgbClr val="333E48"/>
              </a:solidFill>
              <a:latin typeface="Source Sans Pro SemiBold"/>
              <a:ea typeface="Source Sans Pro SemiBold"/>
              <a:cs typeface="Source Sans Pro SemiBold"/>
              <a:sym typeface="Source Sans Pro SemiBold"/>
            </a:endParaRPr>
          </a:p>
          <a:p>
            <a:pPr marL="0" lvl="0" indent="0" algn="just" rtl="0">
              <a:lnSpc>
                <a:spcPct val="115000"/>
              </a:lnSpc>
              <a:spcBef>
                <a:spcPts val="0"/>
              </a:spcBef>
              <a:spcAft>
                <a:spcPts val="0"/>
              </a:spcAft>
              <a:buNone/>
            </a:pPr>
            <a:endParaRPr>
              <a:solidFill>
                <a:srgbClr val="333E48"/>
              </a:solidFill>
              <a:latin typeface="Source Sans Pro"/>
              <a:ea typeface="Source Sans Pro"/>
              <a:cs typeface="Source Sans Pro"/>
              <a:sym typeface="Source Sans Pro"/>
            </a:endParaRPr>
          </a:p>
          <a:p>
            <a:pPr marL="0" lvl="0" indent="0" algn="just" rtl="0">
              <a:lnSpc>
                <a:spcPct val="115000"/>
              </a:lnSpc>
              <a:spcBef>
                <a:spcPts val="0"/>
              </a:spcBef>
              <a:spcAft>
                <a:spcPts val="0"/>
              </a:spcAft>
              <a:buNone/>
            </a:pPr>
            <a:r>
              <a:rPr lang="en">
                <a:solidFill>
                  <a:srgbClr val="333E48"/>
                </a:solidFill>
                <a:latin typeface="Source Sans Pro"/>
                <a:ea typeface="Source Sans Pro"/>
                <a:cs typeface="Source Sans Pro"/>
                <a:sym typeface="Source Sans Pro"/>
              </a:rPr>
              <a:t>Conversely, a drop in users alerts executives to problems. Because Wish is contending with major competitors like Amazon knowing what the active customer base trend is at all times will  help project market share and can signal when competitors may be stealing customers.</a:t>
            </a:r>
            <a:endParaRPr>
              <a:solidFill>
                <a:srgbClr val="333E48"/>
              </a:solidFill>
              <a:latin typeface="Source Sans Pro"/>
              <a:ea typeface="Source Sans Pro"/>
              <a:cs typeface="Source Sans Pro"/>
              <a:sym typeface="Source Sans Pro"/>
            </a:endParaRPr>
          </a:p>
        </p:txBody>
      </p:sp>
      <p:sp>
        <p:nvSpPr>
          <p:cNvPr id="614" name="Google Shape;614;p23"/>
          <p:cNvSpPr txBox="1"/>
          <p:nvPr/>
        </p:nvSpPr>
        <p:spPr>
          <a:xfrm flipH="1">
            <a:off x="4447850" y="878075"/>
            <a:ext cx="43359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8EC400"/>
                </a:solidFill>
                <a:latin typeface="Source Sans Pro"/>
                <a:ea typeface="Source Sans Pro"/>
                <a:cs typeface="Source Sans Pro"/>
                <a:sym typeface="Source Sans Pro"/>
              </a:rPr>
              <a:t>GOAL</a:t>
            </a:r>
            <a:endParaRPr sz="1800" b="1">
              <a:solidFill>
                <a:srgbClr val="8EC400"/>
              </a:solidFill>
              <a:latin typeface="Source Sans Pro"/>
              <a:ea typeface="Source Sans Pro"/>
              <a:cs typeface="Source Sans Pro"/>
              <a:sym typeface="Source Sans Pro"/>
            </a:endParaRPr>
          </a:p>
        </p:txBody>
      </p:sp>
      <p:sp>
        <p:nvSpPr>
          <p:cNvPr id="615" name="Google Shape;615;p23"/>
          <p:cNvSpPr txBox="1"/>
          <p:nvPr/>
        </p:nvSpPr>
        <p:spPr>
          <a:xfrm>
            <a:off x="922350" y="1673700"/>
            <a:ext cx="12027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Market Share</a:t>
            </a:r>
            <a:endParaRPr sz="2000">
              <a:solidFill>
                <a:srgbClr val="EFEFEF"/>
              </a:solidFill>
              <a:latin typeface="Lobster"/>
              <a:ea typeface="Lobster"/>
              <a:cs typeface="Lobster"/>
              <a:sym typeface="Lobster"/>
            </a:endParaRPr>
          </a:p>
        </p:txBody>
      </p:sp>
      <p:sp>
        <p:nvSpPr>
          <p:cNvPr id="616" name="Google Shape;616;p23"/>
          <p:cNvSpPr txBox="1"/>
          <p:nvPr/>
        </p:nvSpPr>
        <p:spPr>
          <a:xfrm>
            <a:off x="1117975" y="3075400"/>
            <a:ext cx="12027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Session</a:t>
            </a:r>
            <a:endParaRPr sz="2000">
              <a:solidFill>
                <a:srgbClr val="EFEFEF"/>
              </a:solidFill>
              <a:latin typeface="Lobster"/>
              <a:ea typeface="Lobster"/>
              <a:cs typeface="Lobster"/>
              <a:sym typeface="Lobster"/>
            </a:endParaRPr>
          </a:p>
          <a:p>
            <a:pPr marL="0" lvl="0" indent="0" algn="ctr" rtl="0">
              <a:spcBef>
                <a:spcPts val="0"/>
              </a:spcBef>
              <a:spcAft>
                <a:spcPts val="0"/>
              </a:spcAft>
              <a:buNone/>
            </a:pPr>
            <a:r>
              <a:rPr lang="en" sz="2000">
                <a:solidFill>
                  <a:srgbClr val="EFEFEF"/>
                </a:solidFill>
                <a:latin typeface="Lobster"/>
                <a:ea typeface="Lobster"/>
                <a:cs typeface="Lobster"/>
                <a:sym typeface="Lobster"/>
              </a:rPr>
              <a:t>Duration</a:t>
            </a:r>
            <a:endParaRPr sz="2000">
              <a:solidFill>
                <a:srgbClr val="EFEFEF"/>
              </a:solidFill>
              <a:latin typeface="Lobster"/>
              <a:ea typeface="Lobster"/>
              <a:cs typeface="Lobster"/>
              <a:sym typeface="Lobster"/>
            </a:endParaRPr>
          </a:p>
        </p:txBody>
      </p:sp>
      <p:sp>
        <p:nvSpPr>
          <p:cNvPr id="617" name="Google Shape;617;p23"/>
          <p:cNvSpPr txBox="1"/>
          <p:nvPr/>
        </p:nvSpPr>
        <p:spPr>
          <a:xfrm>
            <a:off x="2244475" y="2037600"/>
            <a:ext cx="12027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FEFEF"/>
                </a:solidFill>
                <a:latin typeface="Lobster"/>
                <a:ea typeface="Lobster"/>
                <a:cs typeface="Lobster"/>
                <a:sym typeface="Lobster"/>
              </a:rPr>
              <a:t>Pages/ </a:t>
            </a:r>
            <a:endParaRPr sz="1800">
              <a:solidFill>
                <a:srgbClr val="EFEFEF"/>
              </a:solidFill>
              <a:latin typeface="Lobster"/>
              <a:ea typeface="Lobster"/>
              <a:cs typeface="Lobster"/>
              <a:sym typeface="Lobster"/>
            </a:endParaRPr>
          </a:p>
          <a:p>
            <a:pPr marL="0" lvl="0" indent="0" algn="ctr" rtl="0">
              <a:spcBef>
                <a:spcPts val="0"/>
              </a:spcBef>
              <a:spcAft>
                <a:spcPts val="0"/>
              </a:spcAft>
              <a:buNone/>
            </a:pPr>
            <a:r>
              <a:rPr lang="en" sz="1800">
                <a:solidFill>
                  <a:srgbClr val="EFEFEF"/>
                </a:solidFill>
                <a:latin typeface="Lobster"/>
                <a:ea typeface="Lobster"/>
                <a:cs typeface="Lobster"/>
                <a:sym typeface="Lobster"/>
              </a:rPr>
              <a:t>Visit</a:t>
            </a:r>
            <a:endParaRPr sz="1800">
              <a:solidFill>
                <a:srgbClr val="EFEFEF"/>
              </a:solidFill>
              <a:latin typeface="Lobster"/>
              <a:ea typeface="Lobster"/>
              <a:cs typeface="Lobster"/>
              <a:sym typeface="Lobster"/>
            </a:endParaRPr>
          </a:p>
        </p:txBody>
      </p:sp>
      <p:sp>
        <p:nvSpPr>
          <p:cNvPr id="618" name="Google Shape;618;p23"/>
          <p:cNvSpPr txBox="1"/>
          <p:nvPr/>
        </p:nvSpPr>
        <p:spPr>
          <a:xfrm>
            <a:off x="2320675" y="3225325"/>
            <a:ext cx="12027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EFEFEF"/>
                </a:solidFill>
                <a:latin typeface="Lobster"/>
                <a:ea typeface="Lobster"/>
                <a:cs typeface="Lobster"/>
                <a:sym typeface="Lobster"/>
              </a:rPr>
              <a:t>Conversions</a:t>
            </a:r>
            <a:endParaRPr sz="1600">
              <a:solidFill>
                <a:srgbClr val="EFEFEF"/>
              </a:solidFill>
              <a:latin typeface="Lobster"/>
              <a:ea typeface="Lobster"/>
              <a:cs typeface="Lobster"/>
              <a:sym typeface="Lobs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4"/>
          <p:cNvSpPr txBox="1">
            <a:spLocks noGrp="1"/>
          </p:cNvSpPr>
          <p:nvPr>
            <p:ph type="title"/>
          </p:nvPr>
        </p:nvSpPr>
        <p:spPr>
          <a:xfrm>
            <a:off x="1073700" y="249300"/>
            <a:ext cx="6996600" cy="7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ACTIVE USER BASE: DOWN 19.14% FROM PREVIOUS YEAR</a:t>
            </a:r>
            <a:endParaRPr/>
          </a:p>
        </p:txBody>
      </p:sp>
      <p:sp>
        <p:nvSpPr>
          <p:cNvPr id="624" name="Google Shape;624;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625" name="Google Shape;625;p24"/>
          <p:cNvPicPr preferRelativeResize="0"/>
          <p:nvPr/>
        </p:nvPicPr>
        <p:blipFill>
          <a:blip r:embed="rId3">
            <a:alphaModFix/>
          </a:blip>
          <a:stretch>
            <a:fillRect/>
          </a:stretch>
        </p:blipFill>
        <p:spPr>
          <a:xfrm>
            <a:off x="212900" y="910050"/>
            <a:ext cx="3397416" cy="2417100"/>
          </a:xfrm>
          <a:prstGeom prst="rect">
            <a:avLst/>
          </a:prstGeom>
          <a:noFill/>
          <a:ln w="19050" cap="flat" cmpd="sng">
            <a:solidFill>
              <a:srgbClr val="9E9E9E"/>
            </a:solidFill>
            <a:prstDash val="solid"/>
            <a:round/>
            <a:headEnd type="none" w="sm" len="sm"/>
            <a:tailEnd type="none" w="sm" len="sm"/>
          </a:ln>
        </p:spPr>
      </p:pic>
      <p:pic>
        <p:nvPicPr>
          <p:cNvPr id="626" name="Google Shape;626;p24"/>
          <p:cNvPicPr preferRelativeResize="0"/>
          <p:nvPr/>
        </p:nvPicPr>
        <p:blipFill>
          <a:blip r:embed="rId4">
            <a:alphaModFix/>
          </a:blip>
          <a:stretch>
            <a:fillRect/>
          </a:stretch>
        </p:blipFill>
        <p:spPr>
          <a:xfrm>
            <a:off x="3689636" y="910050"/>
            <a:ext cx="5241464" cy="2417100"/>
          </a:xfrm>
          <a:prstGeom prst="rect">
            <a:avLst/>
          </a:prstGeom>
          <a:noFill/>
          <a:ln w="19050" cap="flat" cmpd="sng">
            <a:solidFill>
              <a:srgbClr val="7F7F7F"/>
            </a:solidFill>
            <a:prstDash val="solid"/>
            <a:round/>
            <a:headEnd type="none" w="sm" len="sm"/>
            <a:tailEnd type="none" w="sm" len="sm"/>
          </a:ln>
        </p:spPr>
      </p:pic>
      <p:sp>
        <p:nvSpPr>
          <p:cNvPr id="627" name="Google Shape;627;p24"/>
          <p:cNvSpPr txBox="1"/>
          <p:nvPr/>
        </p:nvSpPr>
        <p:spPr>
          <a:xfrm>
            <a:off x="197113" y="3563775"/>
            <a:ext cx="3429000" cy="926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CEF6"/>
                </a:solidFill>
                <a:latin typeface="Source Sans Pro"/>
                <a:ea typeface="Source Sans Pro"/>
                <a:cs typeface="Source Sans Pro"/>
                <a:sym typeface="Source Sans Pro"/>
              </a:rPr>
              <a:t>New Users </a:t>
            </a:r>
            <a:r>
              <a:rPr lang="en" sz="1200">
                <a:latin typeface="Source Sans Pro"/>
                <a:ea typeface="Source Sans Pro"/>
                <a:cs typeface="Source Sans Pro"/>
                <a:sym typeface="Source Sans Pro"/>
              </a:rPr>
              <a:t>is down 18.01% indicating that there is an issue with the market. </a:t>
            </a:r>
            <a:endParaRPr sz="1200">
              <a:latin typeface="Source Sans Pro"/>
              <a:ea typeface="Source Sans Pro"/>
              <a:cs typeface="Source Sans Pro"/>
              <a:sym typeface="Source Sans Pro"/>
            </a:endParaRPr>
          </a:p>
        </p:txBody>
      </p:sp>
      <p:sp>
        <p:nvSpPr>
          <p:cNvPr id="628" name="Google Shape;628;p24"/>
          <p:cNvSpPr txBox="1"/>
          <p:nvPr/>
        </p:nvSpPr>
        <p:spPr>
          <a:xfrm>
            <a:off x="3689625" y="3563775"/>
            <a:ext cx="5328000" cy="926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Despite steep decline of users, </a:t>
            </a:r>
            <a:r>
              <a:rPr lang="en" sz="1200" b="1">
                <a:solidFill>
                  <a:srgbClr val="00CEF6"/>
                </a:solidFill>
                <a:latin typeface="Source Sans Pro"/>
                <a:ea typeface="Source Sans Pro"/>
                <a:cs typeface="Source Sans Pro"/>
                <a:sym typeface="Source Sans Pro"/>
              </a:rPr>
              <a:t>Avg. Pages/Session</a:t>
            </a:r>
            <a:r>
              <a:rPr lang="en" sz="1200">
                <a:latin typeface="Source Sans Pro"/>
                <a:ea typeface="Source Sans Pro"/>
                <a:cs typeface="Source Sans Pro"/>
                <a:sym typeface="Source Sans Pro"/>
              </a:rPr>
              <a:t> and </a:t>
            </a:r>
            <a:r>
              <a:rPr lang="en" sz="1200" b="1">
                <a:solidFill>
                  <a:srgbClr val="00CEF6"/>
                </a:solidFill>
                <a:latin typeface="Source Sans Pro"/>
                <a:ea typeface="Source Sans Pro"/>
                <a:cs typeface="Source Sans Pro"/>
                <a:sym typeface="Source Sans Pro"/>
              </a:rPr>
              <a:t>Avg. Session Duration</a:t>
            </a:r>
            <a:r>
              <a:rPr lang="en" sz="1200">
                <a:latin typeface="Source Sans Pro"/>
                <a:ea typeface="Source Sans Pro"/>
                <a:cs typeface="Source Sans Pro"/>
                <a:sym typeface="Source Sans Pro"/>
              </a:rPr>
              <a:t> have slight  increases. Additionally, 7, 14, and 28 day Activite User trends are showing similar patterns to previous year. The 5.07% decline in 1 Day Activity further indicates there is an issue in driving traffic to the site. </a:t>
            </a:r>
            <a:r>
              <a:rPr lang="en" sz="1200" u="sng">
                <a:latin typeface="Source Sans Pro"/>
                <a:ea typeface="Source Sans Pro"/>
                <a:cs typeface="Source Sans Pro"/>
                <a:sym typeface="Source Sans Pro"/>
              </a:rPr>
              <a:t> </a:t>
            </a:r>
            <a:endParaRPr sz="1200" u="sng">
              <a:latin typeface="Source Sans Pro"/>
              <a:ea typeface="Source Sans Pro"/>
              <a:cs typeface="Source Sans Pro"/>
              <a:sym typeface="Source Sans Pro"/>
            </a:endParaRPr>
          </a:p>
        </p:txBody>
      </p:sp>
      <p:sp>
        <p:nvSpPr>
          <p:cNvPr id="629" name="Google Shape;629;p24"/>
          <p:cNvSpPr/>
          <p:nvPr/>
        </p:nvSpPr>
        <p:spPr>
          <a:xfrm>
            <a:off x="237362" y="1744034"/>
            <a:ext cx="1338000" cy="39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5"/>
          <p:cNvSpPr txBox="1">
            <a:spLocks noGrp="1"/>
          </p:cNvSpPr>
          <p:nvPr>
            <p:ph type="title"/>
          </p:nvPr>
        </p:nvSpPr>
        <p:spPr>
          <a:xfrm>
            <a:off x="376750" y="249300"/>
            <a:ext cx="8397600" cy="7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ACTIVE USER BASE: METRICS</a:t>
            </a:r>
            <a:endParaRPr/>
          </a:p>
        </p:txBody>
      </p:sp>
      <p:sp>
        <p:nvSpPr>
          <p:cNvPr id="635" name="Google Shape;635;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36" name="Google Shape;636;p25"/>
          <p:cNvPicPr preferRelativeResize="0"/>
          <p:nvPr/>
        </p:nvPicPr>
        <p:blipFill>
          <a:blip r:embed="rId3">
            <a:alphaModFix/>
          </a:blip>
          <a:stretch>
            <a:fillRect/>
          </a:stretch>
        </p:blipFill>
        <p:spPr>
          <a:xfrm>
            <a:off x="353225" y="815500"/>
            <a:ext cx="6415215" cy="2396942"/>
          </a:xfrm>
          <a:prstGeom prst="rect">
            <a:avLst/>
          </a:prstGeom>
          <a:noFill/>
          <a:ln w="9525" cap="flat" cmpd="sng">
            <a:solidFill>
              <a:schemeClr val="dk2"/>
            </a:solidFill>
            <a:prstDash val="solid"/>
            <a:round/>
            <a:headEnd type="none" w="sm" len="sm"/>
            <a:tailEnd type="none" w="sm" len="sm"/>
          </a:ln>
        </p:spPr>
      </p:pic>
      <p:sp>
        <p:nvSpPr>
          <p:cNvPr id="637" name="Google Shape;637;p25"/>
          <p:cNvSpPr/>
          <p:nvPr/>
        </p:nvSpPr>
        <p:spPr>
          <a:xfrm>
            <a:off x="833512" y="1090204"/>
            <a:ext cx="991800" cy="49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txBox="1"/>
          <p:nvPr/>
        </p:nvSpPr>
        <p:spPr>
          <a:xfrm>
            <a:off x="6976250" y="625475"/>
            <a:ext cx="1943100" cy="39294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8EC400"/>
                </a:solidFill>
                <a:latin typeface="Source Sans Pro"/>
                <a:ea typeface="Source Sans Pro"/>
                <a:cs typeface="Source Sans Pro"/>
                <a:sym typeface="Source Sans Pro"/>
              </a:rPr>
              <a:t>Active User Metric Indicating Technical Issues</a:t>
            </a:r>
            <a:endParaRPr sz="1200" b="1">
              <a:solidFill>
                <a:srgbClr val="8EC400"/>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222222"/>
                </a:solidFill>
                <a:latin typeface="Source Sans Pro"/>
                <a:ea typeface="Source Sans Pro"/>
                <a:cs typeface="Source Sans Pro"/>
                <a:sym typeface="Source Sans Pro"/>
              </a:rPr>
              <a:t>The decline in Active Users is resulting in fewer Sessions and having a direct and negative impact on Transactions. </a:t>
            </a: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222222"/>
                </a:solidFill>
                <a:latin typeface="Source Sans Pro"/>
                <a:ea typeface="Source Sans Pro"/>
                <a:cs typeface="Source Sans Pro"/>
                <a:sym typeface="Source Sans Pro"/>
              </a:rPr>
              <a:t>This indicated an issue with Ad Campaigns but did not account for the spike in Check-Out abandonment.</a:t>
            </a: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222222"/>
                </a:solidFill>
                <a:latin typeface="Source Sans Pro"/>
                <a:ea typeface="Source Sans Pro"/>
                <a:cs typeface="Source Sans Pro"/>
                <a:sym typeface="Source Sans Pro"/>
              </a:rPr>
              <a:t>The decrease in All Users and Multi-Session Users Transactions signified that there was a problem outside of normal customer behavior.</a:t>
            </a:r>
            <a:endParaRPr sz="1200">
              <a:solidFill>
                <a:srgbClr val="222222"/>
              </a:solidFill>
              <a:latin typeface="Source Sans Pro"/>
              <a:ea typeface="Source Sans Pro"/>
              <a:cs typeface="Source Sans Pro"/>
              <a:sym typeface="Source Sans Pro"/>
            </a:endParaRPr>
          </a:p>
        </p:txBody>
      </p:sp>
      <p:pic>
        <p:nvPicPr>
          <p:cNvPr id="639" name="Google Shape;639;p25"/>
          <p:cNvPicPr preferRelativeResize="0"/>
          <p:nvPr/>
        </p:nvPicPr>
        <p:blipFill>
          <a:blip r:embed="rId4">
            <a:alphaModFix/>
          </a:blip>
          <a:stretch>
            <a:fillRect/>
          </a:stretch>
        </p:blipFill>
        <p:spPr>
          <a:xfrm>
            <a:off x="721085" y="3279611"/>
            <a:ext cx="5537444" cy="667289"/>
          </a:xfrm>
          <a:prstGeom prst="rect">
            <a:avLst/>
          </a:prstGeom>
          <a:noFill/>
          <a:ln w="9525" cap="flat" cmpd="sng">
            <a:solidFill>
              <a:schemeClr val="dk2"/>
            </a:solidFill>
            <a:prstDash val="solid"/>
            <a:round/>
            <a:headEnd type="none" w="sm" len="sm"/>
            <a:tailEnd type="none" w="sm" len="sm"/>
          </a:ln>
        </p:spPr>
      </p:pic>
      <p:sp>
        <p:nvSpPr>
          <p:cNvPr id="640" name="Google Shape;640;p25"/>
          <p:cNvSpPr/>
          <p:nvPr/>
        </p:nvSpPr>
        <p:spPr>
          <a:xfrm>
            <a:off x="4919137" y="2417207"/>
            <a:ext cx="746400" cy="146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txBox="1"/>
          <p:nvPr/>
        </p:nvSpPr>
        <p:spPr>
          <a:xfrm>
            <a:off x="4859750" y="2341000"/>
            <a:ext cx="746400" cy="11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2019</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2018</a:t>
            </a:r>
            <a:endParaRPr>
              <a:latin typeface="Source Sans Pro"/>
              <a:ea typeface="Source Sans Pro"/>
              <a:cs typeface="Source Sans Pro"/>
              <a:sym typeface="Source Sans Pro"/>
            </a:endParaRPr>
          </a:p>
        </p:txBody>
      </p:sp>
      <p:pic>
        <p:nvPicPr>
          <p:cNvPr id="642" name="Google Shape;642;p25"/>
          <p:cNvPicPr preferRelativeResize="0"/>
          <p:nvPr/>
        </p:nvPicPr>
        <p:blipFill>
          <a:blip r:embed="rId5">
            <a:alphaModFix/>
          </a:blip>
          <a:stretch>
            <a:fillRect/>
          </a:stretch>
        </p:blipFill>
        <p:spPr>
          <a:xfrm>
            <a:off x="2445922" y="1528445"/>
            <a:ext cx="4322627" cy="836768"/>
          </a:xfrm>
          <a:prstGeom prst="rect">
            <a:avLst/>
          </a:prstGeom>
          <a:noFill/>
          <a:ln w="9525" cap="flat" cmpd="sng">
            <a:solidFill>
              <a:srgbClr val="7F7F7F"/>
            </a:solidFill>
            <a:prstDash val="solid"/>
            <a:round/>
            <a:headEnd type="none" w="sm" len="sm"/>
            <a:tailEnd type="none" w="sm" len="sm"/>
          </a:ln>
        </p:spPr>
      </p:pic>
      <p:sp>
        <p:nvSpPr>
          <p:cNvPr id="643" name="Google Shape;643;p25"/>
          <p:cNvSpPr/>
          <p:nvPr/>
        </p:nvSpPr>
        <p:spPr>
          <a:xfrm>
            <a:off x="5665598" y="1090215"/>
            <a:ext cx="1103100" cy="127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49" name="Google Shape;649;p26"/>
          <p:cNvSpPr txBox="1">
            <a:spLocks noGrp="1"/>
          </p:cNvSpPr>
          <p:nvPr>
            <p:ph type="title" idx="4294967295"/>
          </p:nvPr>
        </p:nvSpPr>
        <p:spPr>
          <a:xfrm>
            <a:off x="718425" y="17725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KPI: CHANNEL TRAFFIC</a:t>
            </a:r>
            <a:endParaRPr/>
          </a:p>
        </p:txBody>
      </p:sp>
      <p:grpSp>
        <p:nvGrpSpPr>
          <p:cNvPr id="650" name="Google Shape;650;p26"/>
          <p:cNvGrpSpPr/>
          <p:nvPr/>
        </p:nvGrpSpPr>
        <p:grpSpPr>
          <a:xfrm>
            <a:off x="4937564" y="3291113"/>
            <a:ext cx="409140" cy="420402"/>
            <a:chOff x="2605300" y="5003050"/>
            <a:chExt cx="418900" cy="430475"/>
          </a:xfrm>
        </p:grpSpPr>
        <p:sp>
          <p:nvSpPr>
            <p:cNvPr id="651" name="Google Shape;651;p26"/>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26"/>
          <p:cNvSpPr/>
          <p:nvPr/>
        </p:nvSpPr>
        <p:spPr>
          <a:xfrm>
            <a:off x="4884324" y="225747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a:off x="665001" y="1273180"/>
            <a:ext cx="2850225" cy="2941544"/>
            <a:chOff x="2768474" y="949849"/>
            <a:chExt cx="2944752" cy="3170450"/>
          </a:xfrm>
        </p:grpSpPr>
        <p:sp>
          <p:nvSpPr>
            <p:cNvPr id="656" name="Google Shape;656;p26"/>
            <p:cNvSpPr/>
            <p:nvPr/>
          </p:nvSpPr>
          <p:spPr>
            <a:xfrm rot="5400000">
              <a:off x="2768474" y="949849"/>
              <a:ext cx="1706700" cy="17067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rot="5400000" flipH="1">
              <a:off x="3109874" y="2754999"/>
              <a:ext cx="1365300" cy="13653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rot="10800000">
              <a:off x="4573417" y="1713349"/>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flipH="1">
              <a:off x="4573526" y="2754999"/>
              <a:ext cx="1139700" cy="1139700"/>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6"/>
          <p:cNvSpPr txBox="1"/>
          <p:nvPr/>
        </p:nvSpPr>
        <p:spPr>
          <a:xfrm>
            <a:off x="4348400" y="1517200"/>
            <a:ext cx="4559700" cy="3374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333E48"/>
                </a:solidFill>
                <a:latin typeface="Source Sans Pro"/>
                <a:ea typeface="Source Sans Pro"/>
                <a:cs typeface="Source Sans Pro"/>
                <a:sym typeface="Source Sans Pro"/>
              </a:rPr>
              <a:t>The goal of Wish’s inbound marketing is to have most of their traffic come from organic search</a:t>
            </a:r>
            <a:r>
              <a:rPr lang="en" sz="1200">
                <a:solidFill>
                  <a:srgbClr val="333E48"/>
                </a:solidFill>
                <a:latin typeface="Source Sans Pro SemiBold"/>
                <a:ea typeface="Source Sans Pro SemiBold"/>
                <a:cs typeface="Source Sans Pro SemiBold"/>
                <a:sym typeface="Source Sans Pro SemiBold"/>
              </a:rPr>
              <a:t>.</a:t>
            </a:r>
            <a:r>
              <a:rPr lang="en" sz="1200">
                <a:solidFill>
                  <a:srgbClr val="333E48"/>
                </a:solidFill>
                <a:latin typeface="Source Sans Pro"/>
                <a:ea typeface="Source Sans Pro"/>
                <a:cs typeface="Source Sans Pro"/>
                <a:sym typeface="Source Sans Pro"/>
              </a:rPr>
              <a:t> High organic traffic means that people are finding the website on their own, minimizing the  cost of attracting them to the site. Conversely, low organic traffic can mean that their brand recognition is low.</a:t>
            </a:r>
            <a:endParaRPr sz="1200">
              <a:solidFill>
                <a:srgbClr val="333E48"/>
              </a:solidFill>
              <a:latin typeface="Source Sans Pro"/>
              <a:ea typeface="Source Sans Pro"/>
              <a:cs typeface="Source Sans Pro"/>
              <a:sym typeface="Source Sans Pro"/>
            </a:endParaRPr>
          </a:p>
          <a:p>
            <a:pPr marL="0" lvl="0" indent="0" algn="l" rtl="0">
              <a:lnSpc>
                <a:spcPct val="150000"/>
              </a:lnSpc>
              <a:spcBef>
                <a:spcPts val="1500"/>
              </a:spcBef>
              <a:spcAft>
                <a:spcPts val="0"/>
              </a:spcAft>
              <a:buNone/>
            </a:pPr>
            <a:r>
              <a:rPr lang="en" sz="1200">
                <a:solidFill>
                  <a:srgbClr val="333E48"/>
                </a:solidFill>
                <a:highlight>
                  <a:schemeClr val="lt1"/>
                </a:highlight>
                <a:latin typeface="Source Sans Pro"/>
                <a:ea typeface="Source Sans Pro"/>
                <a:cs typeface="Source Sans Pro"/>
                <a:sym typeface="Source Sans Pro"/>
              </a:rPr>
              <a:t>Because Wish is  as a leader in ecommerce, they also want to see high traffic from paid sources.</a:t>
            </a:r>
            <a:r>
              <a:rPr lang="en" sz="1200">
                <a:solidFill>
                  <a:srgbClr val="333E48"/>
                </a:solidFill>
                <a:highlight>
                  <a:schemeClr val="lt1"/>
                </a:highlight>
                <a:latin typeface="Source Sans Pro SemiBold"/>
                <a:ea typeface="Source Sans Pro SemiBold"/>
                <a:cs typeface="Source Sans Pro SemiBold"/>
                <a:sym typeface="Source Sans Pro SemiBold"/>
              </a:rPr>
              <a:t> Knowing their Return on Advertising Spend in different areas helps them budget and plan their future marketing strategies. A drop in these areas can alert them to problems with their campaign tactics. </a:t>
            </a:r>
            <a:endParaRPr sz="1200">
              <a:solidFill>
                <a:srgbClr val="333E48"/>
              </a:solidFill>
              <a:highlight>
                <a:schemeClr val="lt1"/>
              </a:highlight>
              <a:latin typeface="Source Sans Pro SemiBold"/>
              <a:ea typeface="Source Sans Pro SemiBold"/>
              <a:cs typeface="Source Sans Pro SemiBold"/>
              <a:sym typeface="Source Sans Pro SemiBold"/>
            </a:endParaRPr>
          </a:p>
          <a:p>
            <a:pPr marL="0" lvl="0" indent="0" algn="l" rtl="0">
              <a:lnSpc>
                <a:spcPct val="150000"/>
              </a:lnSpc>
              <a:spcBef>
                <a:spcPts val="1500"/>
              </a:spcBef>
              <a:spcAft>
                <a:spcPts val="0"/>
              </a:spcAft>
              <a:buNone/>
            </a:pPr>
            <a:endParaRPr sz="1200">
              <a:highlight>
                <a:schemeClr val="lt1"/>
              </a:highlight>
              <a:latin typeface="Source Sans Pro"/>
              <a:ea typeface="Source Sans Pro"/>
              <a:cs typeface="Source Sans Pro"/>
              <a:sym typeface="Source Sans Pro"/>
            </a:endParaRPr>
          </a:p>
          <a:p>
            <a:pPr marL="0" lvl="0" indent="0" algn="l" rtl="0">
              <a:lnSpc>
                <a:spcPct val="150000"/>
              </a:lnSpc>
              <a:spcBef>
                <a:spcPts val="1500"/>
              </a:spcBef>
              <a:spcAft>
                <a:spcPts val="1500"/>
              </a:spcAft>
              <a:buNone/>
            </a:pPr>
            <a:endParaRPr sz="1200">
              <a:solidFill>
                <a:schemeClr val="dk1"/>
              </a:solidFill>
              <a:latin typeface="Source Sans Pro"/>
              <a:ea typeface="Source Sans Pro"/>
              <a:cs typeface="Source Sans Pro"/>
              <a:sym typeface="Source Sans Pro"/>
            </a:endParaRPr>
          </a:p>
        </p:txBody>
      </p:sp>
      <p:sp>
        <p:nvSpPr>
          <p:cNvPr id="661" name="Google Shape;661;p26"/>
          <p:cNvSpPr txBox="1"/>
          <p:nvPr/>
        </p:nvSpPr>
        <p:spPr>
          <a:xfrm flipH="1">
            <a:off x="4447850" y="878075"/>
            <a:ext cx="43359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8EC400"/>
                </a:solidFill>
                <a:latin typeface="Source Sans Pro"/>
                <a:ea typeface="Source Sans Pro"/>
                <a:cs typeface="Source Sans Pro"/>
                <a:sym typeface="Source Sans Pro"/>
              </a:rPr>
              <a:t>GOAL</a:t>
            </a:r>
            <a:endParaRPr sz="1800" b="1">
              <a:solidFill>
                <a:srgbClr val="8EC400"/>
              </a:solidFill>
              <a:latin typeface="Source Sans Pro"/>
              <a:ea typeface="Source Sans Pro"/>
              <a:cs typeface="Source Sans Pro"/>
              <a:sym typeface="Source Sans Pro"/>
            </a:endParaRPr>
          </a:p>
        </p:txBody>
      </p:sp>
      <p:sp>
        <p:nvSpPr>
          <p:cNvPr id="662" name="Google Shape;662;p26"/>
          <p:cNvSpPr txBox="1"/>
          <p:nvPr/>
        </p:nvSpPr>
        <p:spPr>
          <a:xfrm>
            <a:off x="837400" y="1669525"/>
            <a:ext cx="13431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Goal </a:t>
            </a:r>
            <a:endParaRPr sz="2000">
              <a:solidFill>
                <a:srgbClr val="EFEFEF"/>
              </a:solidFill>
              <a:latin typeface="Lobster"/>
              <a:ea typeface="Lobster"/>
              <a:cs typeface="Lobster"/>
              <a:sym typeface="Lobster"/>
            </a:endParaRPr>
          </a:p>
          <a:p>
            <a:pPr marL="0" lvl="0" indent="0" algn="ctr" rtl="0">
              <a:spcBef>
                <a:spcPts val="0"/>
              </a:spcBef>
              <a:spcAft>
                <a:spcPts val="0"/>
              </a:spcAft>
              <a:buClr>
                <a:schemeClr val="dk1"/>
              </a:buClr>
              <a:buSzPts val="1100"/>
              <a:buFont typeface="Arial"/>
              <a:buNone/>
            </a:pPr>
            <a:r>
              <a:rPr lang="en" sz="2000">
                <a:solidFill>
                  <a:srgbClr val="EFEFEF"/>
                </a:solidFill>
                <a:latin typeface="Lobster"/>
                <a:ea typeface="Lobster"/>
                <a:cs typeface="Lobster"/>
                <a:sym typeface="Lobster"/>
              </a:rPr>
              <a:t>Conversions</a:t>
            </a:r>
            <a:endParaRPr sz="2000">
              <a:solidFill>
                <a:srgbClr val="EFEFEF"/>
              </a:solidFill>
              <a:latin typeface="Lobster"/>
              <a:ea typeface="Lobster"/>
              <a:cs typeface="Lobster"/>
              <a:sym typeface="Lobster"/>
            </a:endParaRPr>
          </a:p>
        </p:txBody>
      </p:sp>
      <p:sp>
        <p:nvSpPr>
          <p:cNvPr id="663" name="Google Shape;663;p26"/>
          <p:cNvSpPr txBox="1"/>
          <p:nvPr/>
        </p:nvSpPr>
        <p:spPr>
          <a:xfrm>
            <a:off x="1117975" y="3075400"/>
            <a:ext cx="12027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rgbClr val="EFEFEF"/>
                </a:solidFill>
                <a:latin typeface="Lobster"/>
                <a:ea typeface="Lobster"/>
                <a:cs typeface="Lobster"/>
                <a:sym typeface="Lobster"/>
              </a:rPr>
              <a:t>Engaged users</a:t>
            </a:r>
            <a:endParaRPr sz="2000">
              <a:solidFill>
                <a:srgbClr val="EFEFEF"/>
              </a:solidFill>
              <a:latin typeface="Lobster"/>
              <a:ea typeface="Lobster"/>
              <a:cs typeface="Lobster"/>
              <a:sym typeface="Lobster"/>
            </a:endParaRPr>
          </a:p>
        </p:txBody>
      </p:sp>
      <p:sp>
        <p:nvSpPr>
          <p:cNvPr id="664" name="Google Shape;664;p26"/>
          <p:cNvSpPr txBox="1"/>
          <p:nvPr/>
        </p:nvSpPr>
        <p:spPr>
          <a:xfrm>
            <a:off x="2244475" y="2181275"/>
            <a:ext cx="1202700" cy="6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FEFEF"/>
                </a:solidFill>
                <a:latin typeface="Lobster"/>
                <a:ea typeface="Lobster"/>
                <a:cs typeface="Lobster"/>
                <a:sym typeface="Lobster"/>
              </a:rPr>
              <a:t>ROAS</a:t>
            </a:r>
            <a:endParaRPr sz="1800">
              <a:solidFill>
                <a:srgbClr val="EFEFEF"/>
              </a:solidFill>
              <a:latin typeface="Lobster"/>
              <a:ea typeface="Lobster"/>
              <a:cs typeface="Lobster"/>
              <a:sym typeface="Lobster"/>
            </a:endParaRPr>
          </a:p>
        </p:txBody>
      </p:sp>
      <p:sp>
        <p:nvSpPr>
          <p:cNvPr id="665" name="Google Shape;665;p26"/>
          <p:cNvSpPr txBox="1"/>
          <p:nvPr/>
        </p:nvSpPr>
        <p:spPr>
          <a:xfrm>
            <a:off x="2381750" y="3075400"/>
            <a:ext cx="12027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EFEFEF"/>
                </a:solidFill>
                <a:latin typeface="Lobster"/>
                <a:ea typeface="Lobster"/>
                <a:cs typeface="Lobster"/>
                <a:sym typeface="Lobster"/>
              </a:rPr>
              <a:t>Entered </a:t>
            </a:r>
            <a:endParaRPr sz="1600">
              <a:solidFill>
                <a:srgbClr val="EFEFEF"/>
              </a:solidFill>
              <a:latin typeface="Lobster"/>
              <a:ea typeface="Lobster"/>
              <a:cs typeface="Lobster"/>
              <a:sym typeface="Lobster"/>
            </a:endParaRPr>
          </a:p>
          <a:p>
            <a:pPr marL="0" lvl="0" indent="0" algn="ctr" rtl="0">
              <a:spcBef>
                <a:spcPts val="0"/>
              </a:spcBef>
              <a:spcAft>
                <a:spcPts val="0"/>
              </a:spcAft>
              <a:buNone/>
            </a:pPr>
            <a:r>
              <a:rPr lang="en" sz="1600">
                <a:solidFill>
                  <a:srgbClr val="EFEFEF"/>
                </a:solidFill>
                <a:latin typeface="Lobster"/>
                <a:ea typeface="Lobster"/>
                <a:cs typeface="Lobster"/>
                <a:sym typeface="Lobster"/>
              </a:rPr>
              <a:t>Check-out</a:t>
            </a:r>
            <a:endParaRPr sz="1600">
              <a:solidFill>
                <a:srgbClr val="EFEFEF"/>
              </a:solidFill>
              <a:latin typeface="Lobster"/>
              <a:ea typeface="Lobster"/>
              <a:cs typeface="Lobster"/>
              <a:sym typeface="Lobs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671" name="Google Shape;671;p27"/>
          <p:cNvPicPr preferRelativeResize="0"/>
          <p:nvPr/>
        </p:nvPicPr>
        <p:blipFill>
          <a:blip r:embed="rId3">
            <a:alphaModFix/>
          </a:blip>
          <a:stretch>
            <a:fillRect/>
          </a:stretch>
        </p:blipFill>
        <p:spPr>
          <a:xfrm>
            <a:off x="181725" y="1196650"/>
            <a:ext cx="4361475" cy="2020099"/>
          </a:xfrm>
          <a:prstGeom prst="rect">
            <a:avLst/>
          </a:prstGeom>
          <a:noFill/>
          <a:ln w="9525" cap="flat" cmpd="sng">
            <a:solidFill>
              <a:schemeClr val="dk2"/>
            </a:solidFill>
            <a:prstDash val="solid"/>
            <a:round/>
            <a:headEnd type="none" w="sm" len="sm"/>
            <a:tailEnd type="none" w="sm" len="sm"/>
          </a:ln>
        </p:spPr>
      </p:pic>
      <p:pic>
        <p:nvPicPr>
          <p:cNvPr id="672" name="Google Shape;672;p27"/>
          <p:cNvPicPr preferRelativeResize="0"/>
          <p:nvPr/>
        </p:nvPicPr>
        <p:blipFill>
          <a:blip r:embed="rId4">
            <a:alphaModFix/>
          </a:blip>
          <a:stretch>
            <a:fillRect/>
          </a:stretch>
        </p:blipFill>
        <p:spPr>
          <a:xfrm>
            <a:off x="4738725" y="1196650"/>
            <a:ext cx="4183974" cy="2020099"/>
          </a:xfrm>
          <a:prstGeom prst="rect">
            <a:avLst/>
          </a:prstGeom>
          <a:noFill/>
          <a:ln w="9525" cap="flat" cmpd="sng">
            <a:solidFill>
              <a:schemeClr val="dk2"/>
            </a:solidFill>
            <a:prstDash val="solid"/>
            <a:round/>
            <a:headEnd type="none" w="sm" len="sm"/>
            <a:tailEnd type="none" w="sm" len="sm"/>
          </a:ln>
        </p:spPr>
      </p:pic>
      <p:sp>
        <p:nvSpPr>
          <p:cNvPr id="673" name="Google Shape;673;p27"/>
          <p:cNvSpPr txBox="1">
            <a:spLocks noGrp="1"/>
          </p:cNvSpPr>
          <p:nvPr>
            <p:ph type="title" idx="4294967295"/>
          </p:nvPr>
        </p:nvSpPr>
        <p:spPr>
          <a:xfrm>
            <a:off x="1073700" y="17725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CHANNEL TRAFFIC: SOCIAL DOWN 77%</a:t>
            </a:r>
            <a:endParaRPr/>
          </a:p>
        </p:txBody>
      </p:sp>
      <p:sp>
        <p:nvSpPr>
          <p:cNvPr id="674" name="Google Shape;674;p27"/>
          <p:cNvSpPr txBox="1"/>
          <p:nvPr/>
        </p:nvSpPr>
        <p:spPr>
          <a:xfrm>
            <a:off x="207825" y="3494850"/>
            <a:ext cx="8715000" cy="9162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500"/>
              </a:spcAft>
              <a:buNone/>
            </a:pPr>
            <a:r>
              <a:rPr lang="en" sz="1200">
                <a:solidFill>
                  <a:schemeClr val="dk1"/>
                </a:solidFill>
                <a:highlight>
                  <a:schemeClr val="lt1"/>
                </a:highlight>
                <a:latin typeface="Source Sans Pro"/>
                <a:ea typeface="Source Sans Pro"/>
                <a:cs typeface="Source Sans Pro"/>
                <a:sym typeface="Source Sans Pro"/>
              </a:rPr>
              <a:t>All channels except Paid Search are seeing a drop, but we see a drastic decline in Social Traffic (-77%) from previous year which makes it an especially concerning element to analyse. Of the Social sites, YouTube was the most significant loss with an 85% decrease in Referrals and an 81% decrease in Conversions. From this we can assume that our Youtube campaign is lacking.</a:t>
            </a:r>
            <a:endParaRPr>
              <a:latin typeface="Source Sans Pro"/>
              <a:ea typeface="Source Sans Pro"/>
              <a:cs typeface="Source Sans Pro"/>
              <a:sym typeface="Source Sans Pro"/>
            </a:endParaRPr>
          </a:p>
        </p:txBody>
      </p:sp>
      <p:sp>
        <p:nvSpPr>
          <p:cNvPr id="675" name="Google Shape;675;p27"/>
          <p:cNvSpPr txBox="1"/>
          <p:nvPr/>
        </p:nvSpPr>
        <p:spPr>
          <a:xfrm>
            <a:off x="232275" y="865225"/>
            <a:ext cx="12216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F3F3F"/>
                </a:solidFill>
                <a:latin typeface="Source Sans Pro"/>
                <a:ea typeface="Source Sans Pro"/>
                <a:cs typeface="Source Sans Pro"/>
                <a:sym typeface="Source Sans Pro"/>
              </a:rPr>
              <a:t>2018</a:t>
            </a:r>
            <a:endParaRPr>
              <a:solidFill>
                <a:srgbClr val="3F3F3F"/>
              </a:solidFill>
              <a:latin typeface="Source Sans Pro"/>
              <a:ea typeface="Source Sans Pro"/>
              <a:cs typeface="Source Sans Pro"/>
              <a:sym typeface="Source Sans Pro"/>
            </a:endParaRPr>
          </a:p>
        </p:txBody>
      </p:sp>
      <p:sp>
        <p:nvSpPr>
          <p:cNvPr id="676" name="Google Shape;676;p27"/>
          <p:cNvSpPr txBox="1"/>
          <p:nvPr/>
        </p:nvSpPr>
        <p:spPr>
          <a:xfrm>
            <a:off x="4814925" y="863950"/>
            <a:ext cx="12216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F3F3F"/>
                </a:solidFill>
                <a:latin typeface="Source Sans Pro"/>
                <a:ea typeface="Source Sans Pro"/>
                <a:cs typeface="Source Sans Pro"/>
                <a:sym typeface="Source Sans Pro"/>
              </a:rPr>
              <a:t>2019</a:t>
            </a:r>
            <a:endParaRPr>
              <a:solidFill>
                <a:srgbClr val="3F3F3F"/>
              </a:solidFill>
              <a:latin typeface="Source Sans Pro"/>
              <a:ea typeface="Source Sans Pro"/>
              <a:cs typeface="Source Sans Pro"/>
              <a:sym typeface="Source Sans Pro"/>
            </a:endParaRPr>
          </a:p>
        </p:txBody>
      </p:sp>
      <p:sp>
        <p:nvSpPr>
          <p:cNvPr id="677" name="Google Shape;677;p27"/>
          <p:cNvSpPr/>
          <p:nvPr/>
        </p:nvSpPr>
        <p:spPr>
          <a:xfrm>
            <a:off x="2204349" y="2293788"/>
            <a:ext cx="1424400" cy="916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27"/>
          <p:cNvCxnSpPr>
            <a:stCxn id="677" idx="3"/>
            <a:endCxn id="679" idx="1"/>
          </p:cNvCxnSpPr>
          <p:nvPr/>
        </p:nvCxnSpPr>
        <p:spPr>
          <a:xfrm>
            <a:off x="3628749" y="2751888"/>
            <a:ext cx="3417900" cy="0"/>
          </a:xfrm>
          <a:prstGeom prst="straightConnector1">
            <a:avLst/>
          </a:prstGeom>
          <a:noFill/>
          <a:ln w="9525" cap="flat" cmpd="sng">
            <a:solidFill>
              <a:srgbClr val="990000"/>
            </a:solidFill>
            <a:prstDash val="solid"/>
            <a:round/>
            <a:headEnd type="none" w="med" len="med"/>
            <a:tailEnd type="stealth" w="med" len="med"/>
          </a:ln>
        </p:spPr>
      </p:cxnSp>
      <p:sp>
        <p:nvSpPr>
          <p:cNvPr id="679" name="Google Shape;679;p27"/>
          <p:cNvSpPr/>
          <p:nvPr/>
        </p:nvSpPr>
        <p:spPr>
          <a:xfrm>
            <a:off x="7046652" y="2556600"/>
            <a:ext cx="1062900" cy="39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85" name="Google Shape;685;p28"/>
          <p:cNvSpPr txBox="1">
            <a:spLocks noGrp="1"/>
          </p:cNvSpPr>
          <p:nvPr>
            <p:ph type="title" idx="4294967295"/>
          </p:nvPr>
        </p:nvSpPr>
        <p:spPr>
          <a:xfrm>
            <a:off x="1073700" y="16505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CHANNEL TRAFFIC: METRICS</a:t>
            </a:r>
            <a:endParaRPr/>
          </a:p>
        </p:txBody>
      </p:sp>
      <p:pic>
        <p:nvPicPr>
          <p:cNvPr id="686" name="Google Shape;686;p28"/>
          <p:cNvPicPr preferRelativeResize="0"/>
          <p:nvPr/>
        </p:nvPicPr>
        <p:blipFill rotWithShape="1">
          <a:blip r:embed="rId3">
            <a:alphaModFix/>
          </a:blip>
          <a:srcRect r="78347"/>
          <a:stretch/>
        </p:blipFill>
        <p:spPr>
          <a:xfrm>
            <a:off x="212775" y="959500"/>
            <a:ext cx="1094031" cy="2169574"/>
          </a:xfrm>
          <a:prstGeom prst="rect">
            <a:avLst/>
          </a:prstGeom>
          <a:noFill/>
          <a:ln>
            <a:noFill/>
          </a:ln>
        </p:spPr>
      </p:pic>
      <p:pic>
        <p:nvPicPr>
          <p:cNvPr id="687" name="Google Shape;687;p28"/>
          <p:cNvPicPr preferRelativeResize="0"/>
          <p:nvPr/>
        </p:nvPicPr>
        <p:blipFill rotWithShape="1">
          <a:blip r:embed="rId3">
            <a:alphaModFix/>
          </a:blip>
          <a:srcRect l="73040"/>
          <a:stretch/>
        </p:blipFill>
        <p:spPr>
          <a:xfrm>
            <a:off x="1306805" y="959500"/>
            <a:ext cx="1225988" cy="2169574"/>
          </a:xfrm>
          <a:prstGeom prst="rect">
            <a:avLst/>
          </a:prstGeom>
          <a:noFill/>
          <a:ln>
            <a:noFill/>
          </a:ln>
        </p:spPr>
      </p:pic>
      <p:pic>
        <p:nvPicPr>
          <p:cNvPr id="688" name="Google Shape;688;p28"/>
          <p:cNvPicPr preferRelativeResize="0"/>
          <p:nvPr/>
        </p:nvPicPr>
        <p:blipFill>
          <a:blip r:embed="rId4">
            <a:alphaModFix/>
          </a:blip>
          <a:stretch>
            <a:fillRect/>
          </a:stretch>
        </p:blipFill>
        <p:spPr>
          <a:xfrm>
            <a:off x="2532788" y="959500"/>
            <a:ext cx="1225993" cy="2169574"/>
          </a:xfrm>
          <a:prstGeom prst="rect">
            <a:avLst/>
          </a:prstGeom>
          <a:noFill/>
          <a:ln>
            <a:noFill/>
          </a:ln>
        </p:spPr>
      </p:pic>
      <p:pic>
        <p:nvPicPr>
          <p:cNvPr id="689" name="Google Shape;689;p28"/>
          <p:cNvPicPr preferRelativeResize="0"/>
          <p:nvPr/>
        </p:nvPicPr>
        <p:blipFill>
          <a:blip r:embed="rId5">
            <a:alphaModFix/>
          </a:blip>
          <a:stretch>
            <a:fillRect/>
          </a:stretch>
        </p:blipFill>
        <p:spPr>
          <a:xfrm>
            <a:off x="3758789" y="959500"/>
            <a:ext cx="1282846" cy="2169573"/>
          </a:xfrm>
          <a:prstGeom prst="rect">
            <a:avLst/>
          </a:prstGeom>
          <a:noFill/>
          <a:ln>
            <a:noFill/>
          </a:ln>
        </p:spPr>
      </p:pic>
      <p:pic>
        <p:nvPicPr>
          <p:cNvPr id="690" name="Google Shape;690;p28"/>
          <p:cNvPicPr preferRelativeResize="0"/>
          <p:nvPr/>
        </p:nvPicPr>
        <p:blipFill>
          <a:blip r:embed="rId6">
            <a:alphaModFix/>
          </a:blip>
          <a:stretch>
            <a:fillRect/>
          </a:stretch>
        </p:blipFill>
        <p:spPr>
          <a:xfrm>
            <a:off x="5041650" y="959500"/>
            <a:ext cx="1225975" cy="2169574"/>
          </a:xfrm>
          <a:prstGeom prst="rect">
            <a:avLst/>
          </a:prstGeom>
          <a:noFill/>
          <a:ln>
            <a:noFill/>
          </a:ln>
        </p:spPr>
      </p:pic>
      <p:sp>
        <p:nvSpPr>
          <p:cNvPr id="691" name="Google Shape;691;p28"/>
          <p:cNvSpPr txBox="1"/>
          <p:nvPr/>
        </p:nvSpPr>
        <p:spPr>
          <a:xfrm>
            <a:off x="1600085" y="2464507"/>
            <a:ext cx="3522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692" name="Google Shape;692;p28"/>
          <p:cNvSpPr txBox="1"/>
          <p:nvPr/>
        </p:nvSpPr>
        <p:spPr>
          <a:xfrm>
            <a:off x="2824586" y="1775891"/>
            <a:ext cx="3522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693" name="Google Shape;693;p28"/>
          <p:cNvSpPr txBox="1"/>
          <p:nvPr/>
        </p:nvSpPr>
        <p:spPr>
          <a:xfrm>
            <a:off x="4077040" y="2464507"/>
            <a:ext cx="3522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694" name="Google Shape;694;p28"/>
          <p:cNvSpPr txBox="1"/>
          <p:nvPr/>
        </p:nvSpPr>
        <p:spPr>
          <a:xfrm>
            <a:off x="4077040" y="1948639"/>
            <a:ext cx="3522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695" name="Google Shape;695;p28"/>
          <p:cNvSpPr txBox="1"/>
          <p:nvPr/>
        </p:nvSpPr>
        <p:spPr>
          <a:xfrm>
            <a:off x="5332967" y="2127620"/>
            <a:ext cx="3522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graphicFrame>
        <p:nvGraphicFramePr>
          <p:cNvPr id="696" name="Google Shape;696;p28"/>
          <p:cNvGraphicFramePr/>
          <p:nvPr/>
        </p:nvGraphicFramePr>
        <p:xfrm>
          <a:off x="212775" y="3204400"/>
          <a:ext cx="3000000" cy="3000000"/>
        </p:xfrm>
        <a:graphic>
          <a:graphicData uri="http://schemas.openxmlformats.org/drawingml/2006/table">
            <a:tbl>
              <a:tblPr>
                <a:noFill/>
                <a:tableStyleId>{FA9C2795-E0D8-489D-A995-9DC36E8B2D94}</a:tableStyleId>
              </a:tblPr>
              <a:tblGrid>
                <a:gridCol w="1046800">
                  <a:extLst>
                    <a:ext uri="{9D8B030D-6E8A-4147-A177-3AD203B41FA5}">
                      <a16:colId xmlns:a16="http://schemas.microsoft.com/office/drawing/2014/main" val="20000"/>
                    </a:ext>
                  </a:extLst>
                </a:gridCol>
                <a:gridCol w="1237675">
                  <a:extLst>
                    <a:ext uri="{9D8B030D-6E8A-4147-A177-3AD203B41FA5}">
                      <a16:colId xmlns:a16="http://schemas.microsoft.com/office/drawing/2014/main" val="20001"/>
                    </a:ext>
                  </a:extLst>
                </a:gridCol>
                <a:gridCol w="1237675">
                  <a:extLst>
                    <a:ext uri="{9D8B030D-6E8A-4147-A177-3AD203B41FA5}">
                      <a16:colId xmlns:a16="http://schemas.microsoft.com/office/drawing/2014/main" val="20002"/>
                    </a:ext>
                  </a:extLst>
                </a:gridCol>
                <a:gridCol w="1295025">
                  <a:extLst>
                    <a:ext uri="{9D8B030D-6E8A-4147-A177-3AD203B41FA5}">
                      <a16:colId xmlns:a16="http://schemas.microsoft.com/office/drawing/2014/main" val="20003"/>
                    </a:ext>
                  </a:extLst>
                </a:gridCol>
                <a:gridCol w="1237650">
                  <a:extLst>
                    <a:ext uri="{9D8B030D-6E8A-4147-A177-3AD203B41FA5}">
                      <a16:colId xmlns:a16="http://schemas.microsoft.com/office/drawing/2014/main" val="20004"/>
                    </a:ext>
                  </a:extLst>
                </a:gridCol>
              </a:tblGrid>
              <a:tr h="243000">
                <a:tc>
                  <a:txBody>
                    <a:bodyPr/>
                    <a:lstStyle/>
                    <a:p>
                      <a:pPr marL="0" lvl="0" indent="0" algn="l" rtl="0">
                        <a:spcBef>
                          <a:spcPts val="0"/>
                        </a:spcBef>
                        <a:spcAft>
                          <a:spcPts val="0"/>
                        </a:spcAft>
                        <a:buNone/>
                      </a:pPr>
                      <a:r>
                        <a:rPr lang="en" sz="600" b="1">
                          <a:solidFill>
                            <a:srgbClr val="00CEF6"/>
                          </a:solidFill>
                          <a:latin typeface="Source Sans Pro"/>
                          <a:ea typeface="Source Sans Pro"/>
                          <a:cs typeface="Source Sans Pro"/>
                          <a:sym typeface="Source Sans Pro"/>
                        </a:rPr>
                        <a:t>Conversion Rate</a:t>
                      </a:r>
                      <a:endParaRPr sz="600" b="1">
                        <a:solidFill>
                          <a:srgbClr val="00CEF6"/>
                        </a:solidFill>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b="1">
                          <a:solidFill>
                            <a:srgbClr val="00CEF6"/>
                          </a:solidFill>
                          <a:latin typeface="Source Sans Pro"/>
                          <a:ea typeface="Source Sans Pro"/>
                          <a:cs typeface="Source Sans Pro"/>
                          <a:sym typeface="Source Sans Pro"/>
                        </a:rPr>
                        <a:t>GOAL 1 : Purchase Completed</a:t>
                      </a:r>
                      <a:endParaRPr sz="600" b="1">
                        <a:solidFill>
                          <a:srgbClr val="00CEF6"/>
                        </a:solidFill>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b="1">
                          <a:solidFill>
                            <a:srgbClr val="00CEF6"/>
                          </a:solidFill>
                          <a:latin typeface="Source Sans Pro"/>
                          <a:ea typeface="Source Sans Pro"/>
                          <a:cs typeface="Source Sans Pro"/>
                          <a:sym typeface="Source Sans Pro"/>
                        </a:rPr>
                        <a:t>GOAL 2: Engaged User</a:t>
                      </a:r>
                      <a:endParaRPr sz="600" b="1">
                        <a:solidFill>
                          <a:srgbClr val="00CEF6"/>
                        </a:solidFill>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b="1">
                          <a:solidFill>
                            <a:srgbClr val="00CEF6"/>
                          </a:solidFill>
                          <a:latin typeface="Source Sans Pro"/>
                          <a:ea typeface="Source Sans Pro"/>
                          <a:cs typeface="Source Sans Pro"/>
                          <a:sym typeface="Source Sans Pro"/>
                        </a:rPr>
                        <a:t>GOAL 3: Registrations</a:t>
                      </a:r>
                      <a:endParaRPr sz="600" b="1">
                        <a:solidFill>
                          <a:srgbClr val="00CEF6"/>
                        </a:solidFill>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b="1">
                          <a:solidFill>
                            <a:srgbClr val="00CEF6"/>
                          </a:solidFill>
                          <a:latin typeface="Source Sans Pro"/>
                          <a:ea typeface="Source Sans Pro"/>
                          <a:cs typeface="Source Sans Pro"/>
                          <a:sym typeface="Source Sans Pro"/>
                        </a:rPr>
                        <a:t>GOAL 4: Entered checkout</a:t>
                      </a:r>
                      <a:endParaRPr sz="600" b="1">
                        <a:solidFill>
                          <a:srgbClr val="00CEF6"/>
                        </a:solidFill>
                        <a:latin typeface="Source Sans Pro"/>
                        <a:ea typeface="Source Sans Pro"/>
                        <a:cs typeface="Source Sans Pro"/>
                        <a:sym typeface="Source Sans Pro"/>
                      </a:endParaRPr>
                    </a:p>
                  </a:txBody>
                  <a:tcPr marL="91425" marR="91425" marT="91425" marB="91425">
                    <a:solidFill>
                      <a:srgbClr val="FFFFFF"/>
                    </a:solidFill>
                  </a:tcPr>
                </a:tc>
                <a:extLst>
                  <a:ext uri="{0D108BD9-81ED-4DB2-BD59-A6C34878D82A}">
                    <a16:rowId xmlns:a16="http://schemas.microsoft.com/office/drawing/2014/main" val="10000"/>
                  </a:ext>
                </a:extLst>
              </a:tr>
              <a:tr h="487300">
                <a:tc>
                  <a:txBody>
                    <a:bodyPr/>
                    <a:lstStyle/>
                    <a:p>
                      <a:pPr marL="0" lvl="0" indent="0" algn="l" rtl="0">
                        <a:spcBef>
                          <a:spcPts val="0"/>
                        </a:spcBef>
                        <a:spcAft>
                          <a:spcPts val="0"/>
                        </a:spcAft>
                        <a:buNone/>
                      </a:pPr>
                      <a:r>
                        <a:rPr lang="en" sz="600">
                          <a:latin typeface="Source Sans Pro"/>
                          <a:ea typeface="Source Sans Pro"/>
                          <a:cs typeface="Source Sans Pro"/>
                          <a:sym typeface="Source Sans Pro"/>
                        </a:rPr>
                        <a:t>Who stands where ?</a:t>
                      </a:r>
                      <a:endParaRPr sz="600">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a:latin typeface="Source Sans Pro"/>
                          <a:ea typeface="Source Sans Pro"/>
                          <a:cs typeface="Source Sans Pro"/>
                          <a:sym typeface="Source Sans Pro"/>
                        </a:rPr>
                        <a:t>We observe that conversion rate is highest for paid search where the goal was purchase completed.</a:t>
                      </a:r>
                      <a:endParaRPr sz="600">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Source Sans Pro"/>
                          <a:ea typeface="Source Sans Pro"/>
                          <a:cs typeface="Source Sans Pro"/>
                          <a:sym typeface="Source Sans Pro"/>
                        </a:rPr>
                        <a:t>Most of our engaged user come from organic search</a:t>
                      </a:r>
                      <a:endParaRPr sz="6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600">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a:solidFill>
                            <a:schemeClr val="dk1"/>
                          </a:solidFill>
                          <a:latin typeface="Source Sans Pro"/>
                          <a:ea typeface="Source Sans Pro"/>
                          <a:cs typeface="Source Sans Pro"/>
                          <a:sym typeface="Source Sans Pro"/>
                        </a:rPr>
                        <a:t>Highest registrations were from direct as the traffic source.</a:t>
                      </a:r>
                      <a:endParaRPr sz="600">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Source Sans Pro"/>
                          <a:ea typeface="Source Sans Pro"/>
                          <a:cs typeface="Source Sans Pro"/>
                          <a:sym typeface="Source Sans Pro"/>
                        </a:rPr>
                        <a:t>Referrals showed the highest conversion rate to enter checkout.</a:t>
                      </a:r>
                      <a:endParaRPr sz="6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600">
                        <a:latin typeface="Source Sans Pro"/>
                        <a:ea typeface="Source Sans Pro"/>
                        <a:cs typeface="Source Sans Pro"/>
                        <a:sym typeface="Source Sans Pro"/>
                      </a:endParaRPr>
                    </a:p>
                  </a:txBody>
                  <a:tcPr marL="91425" marR="91425" marT="91425" marB="91425">
                    <a:solidFill>
                      <a:srgbClr val="FFFFFF"/>
                    </a:solidFill>
                  </a:tcPr>
                </a:tc>
                <a:extLst>
                  <a:ext uri="{0D108BD9-81ED-4DB2-BD59-A6C34878D82A}">
                    <a16:rowId xmlns:a16="http://schemas.microsoft.com/office/drawing/2014/main" val="10001"/>
                  </a:ext>
                </a:extLst>
              </a:tr>
              <a:tr h="576300">
                <a:tc>
                  <a:txBody>
                    <a:bodyPr/>
                    <a:lstStyle/>
                    <a:p>
                      <a:pPr marL="0" lvl="0" indent="0" algn="l" rtl="0">
                        <a:spcBef>
                          <a:spcPts val="0"/>
                        </a:spcBef>
                        <a:spcAft>
                          <a:spcPts val="0"/>
                        </a:spcAft>
                        <a:buNone/>
                      </a:pPr>
                      <a:r>
                        <a:rPr lang="en" sz="600">
                          <a:latin typeface="Source Sans Pro"/>
                          <a:ea typeface="Source Sans Pro"/>
                          <a:cs typeface="Source Sans Pro"/>
                          <a:sym typeface="Source Sans Pro"/>
                        </a:rPr>
                        <a:t>Expectations/ target</a:t>
                      </a:r>
                      <a:endParaRPr sz="600">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a:latin typeface="Source Sans Pro"/>
                          <a:ea typeface="Source Sans Pro"/>
                          <a:cs typeface="Source Sans Pro"/>
                          <a:sym typeface="Source Sans Pro"/>
                        </a:rPr>
                        <a:t>The desired conversion rate for paid search has not been reached, indicating that ROAS can be improved.</a:t>
                      </a:r>
                      <a:endParaRPr sz="600">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a:solidFill>
                            <a:schemeClr val="dk1"/>
                          </a:solidFill>
                          <a:latin typeface="Source Sans Pro"/>
                          <a:ea typeface="Source Sans Pro"/>
                          <a:cs typeface="Source Sans Pro"/>
                          <a:sym typeface="Source Sans Pro"/>
                        </a:rPr>
                        <a:t>Wish wants more active users as more likes, comment can lead to gains for the company.</a:t>
                      </a:r>
                      <a:endParaRPr sz="600">
                        <a:solidFill>
                          <a:schemeClr val="dk1"/>
                        </a:solidFill>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a:solidFill>
                            <a:schemeClr val="dk1"/>
                          </a:solidFill>
                          <a:latin typeface="Source Sans Pro"/>
                          <a:ea typeface="Source Sans Pro"/>
                          <a:cs typeface="Source Sans Pro"/>
                          <a:sym typeface="Source Sans Pro"/>
                        </a:rPr>
                        <a:t>Looking at this we surely want to improve our registrations from referral.</a:t>
                      </a:r>
                      <a:endParaRPr sz="600">
                        <a:solidFill>
                          <a:schemeClr val="dk1"/>
                        </a:solidFill>
                        <a:latin typeface="Source Sans Pro"/>
                        <a:ea typeface="Source Sans Pro"/>
                        <a:cs typeface="Source Sans Pro"/>
                        <a:sym typeface="Source Sans Pro"/>
                      </a:endParaRPr>
                    </a:p>
                  </a:txBody>
                  <a:tcPr marL="91425" marR="91425" marT="91425" marB="91425">
                    <a:solidFill>
                      <a:srgbClr val="FFFFFF"/>
                    </a:solidFill>
                  </a:tcPr>
                </a:tc>
                <a:tc>
                  <a:txBody>
                    <a:bodyPr/>
                    <a:lstStyle/>
                    <a:p>
                      <a:pPr marL="0" lvl="0" indent="0" algn="l" rtl="0">
                        <a:spcBef>
                          <a:spcPts val="0"/>
                        </a:spcBef>
                        <a:spcAft>
                          <a:spcPts val="0"/>
                        </a:spcAft>
                        <a:buNone/>
                      </a:pPr>
                      <a:r>
                        <a:rPr lang="en" sz="600">
                          <a:solidFill>
                            <a:schemeClr val="dk1"/>
                          </a:solidFill>
                          <a:latin typeface="Source Sans Pro"/>
                          <a:ea typeface="Source Sans Pro"/>
                          <a:cs typeface="Source Sans Pro"/>
                          <a:sym typeface="Source Sans Pro"/>
                        </a:rPr>
                        <a:t>Referrals enter the most to checkout but as seen does not complete purchase indicating disambiguation in expectations.</a:t>
                      </a:r>
                      <a:endParaRPr sz="600">
                        <a:solidFill>
                          <a:schemeClr val="dk1"/>
                        </a:solidFill>
                        <a:latin typeface="Source Sans Pro"/>
                        <a:ea typeface="Source Sans Pro"/>
                        <a:cs typeface="Source Sans Pro"/>
                        <a:sym typeface="Source Sans Pro"/>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pic>
        <p:nvPicPr>
          <p:cNvPr id="697" name="Google Shape;697;p28"/>
          <p:cNvPicPr preferRelativeResize="0"/>
          <p:nvPr/>
        </p:nvPicPr>
        <p:blipFill>
          <a:blip r:embed="rId7">
            <a:alphaModFix/>
          </a:blip>
          <a:stretch>
            <a:fillRect/>
          </a:stretch>
        </p:blipFill>
        <p:spPr>
          <a:xfrm>
            <a:off x="6450938" y="2718670"/>
            <a:ext cx="2457525" cy="617225"/>
          </a:xfrm>
          <a:prstGeom prst="rect">
            <a:avLst/>
          </a:prstGeom>
          <a:noFill/>
          <a:ln w="9525" cap="flat" cmpd="sng">
            <a:solidFill>
              <a:schemeClr val="dk2"/>
            </a:solidFill>
            <a:prstDash val="solid"/>
            <a:round/>
            <a:headEnd type="none" w="sm" len="sm"/>
            <a:tailEnd type="none" w="sm" len="sm"/>
          </a:ln>
        </p:spPr>
      </p:pic>
      <p:sp>
        <p:nvSpPr>
          <p:cNvPr id="698" name="Google Shape;698;p28"/>
          <p:cNvSpPr txBox="1"/>
          <p:nvPr/>
        </p:nvSpPr>
        <p:spPr>
          <a:xfrm>
            <a:off x="6450900" y="3403275"/>
            <a:ext cx="2457600" cy="1258500"/>
          </a:xfrm>
          <a:prstGeom prst="rect">
            <a:avLst/>
          </a:prstGeom>
          <a:solidFill>
            <a:srgbClr val="FFFFFF"/>
          </a:solidFill>
          <a:ln w="9525" cap="flat" cmpd="sng">
            <a:solidFill>
              <a:srgbClr val="7F7F7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CTR for 2019 is much higher than 2018, but RPC and ROAS are at dangerous lows due to User’s failure to complete transactions.</a:t>
            </a:r>
            <a:r>
              <a:rPr lang="en" sz="1200">
                <a:latin typeface="Source Sans Pro"/>
                <a:ea typeface="Source Sans Pro"/>
                <a:cs typeface="Source Sans Pro"/>
                <a:sym typeface="Source Sans Pro"/>
              </a:rPr>
              <a:t> </a:t>
            </a:r>
            <a:endParaRPr sz="1200">
              <a:latin typeface="Source Sans Pro"/>
              <a:ea typeface="Source Sans Pro"/>
              <a:cs typeface="Source Sans Pro"/>
              <a:sym typeface="Source Sans Pro"/>
            </a:endParaRPr>
          </a:p>
        </p:txBody>
      </p:sp>
      <p:sp>
        <p:nvSpPr>
          <p:cNvPr id="699" name="Google Shape;699;p28"/>
          <p:cNvSpPr txBox="1"/>
          <p:nvPr/>
        </p:nvSpPr>
        <p:spPr>
          <a:xfrm>
            <a:off x="6536425" y="853000"/>
            <a:ext cx="2187000" cy="10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8EC400"/>
                </a:solidFill>
                <a:latin typeface="Source Sans Pro"/>
                <a:ea typeface="Source Sans Pro"/>
                <a:cs typeface="Source Sans Pro"/>
                <a:sym typeface="Source Sans Pro"/>
              </a:rPr>
              <a:t>Ad Traffic Metrics show E-commerce goals are being hurt by low referrals and transactions.</a:t>
            </a:r>
            <a:endParaRPr b="1">
              <a:solidFill>
                <a:srgbClr val="8EC400"/>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705" name="Google Shape;705;p29"/>
          <p:cNvSpPr txBox="1">
            <a:spLocks noGrp="1"/>
          </p:cNvSpPr>
          <p:nvPr>
            <p:ph type="title" idx="4294967295"/>
          </p:nvPr>
        </p:nvSpPr>
        <p:spPr>
          <a:xfrm>
            <a:off x="718425" y="17725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KPI: REPEAT CUSTOMER PURCHASE</a:t>
            </a:r>
            <a:endParaRPr/>
          </a:p>
        </p:txBody>
      </p:sp>
      <p:grpSp>
        <p:nvGrpSpPr>
          <p:cNvPr id="706" name="Google Shape;706;p29"/>
          <p:cNvGrpSpPr/>
          <p:nvPr/>
        </p:nvGrpSpPr>
        <p:grpSpPr>
          <a:xfrm>
            <a:off x="4937564" y="3291113"/>
            <a:ext cx="409140" cy="420402"/>
            <a:chOff x="2605300" y="5003050"/>
            <a:chExt cx="418900" cy="430475"/>
          </a:xfrm>
        </p:grpSpPr>
        <p:sp>
          <p:nvSpPr>
            <p:cNvPr id="707" name="Google Shape;707;p2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29"/>
          <p:cNvSpPr/>
          <p:nvPr/>
        </p:nvSpPr>
        <p:spPr>
          <a:xfrm>
            <a:off x="4884324" y="225747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29"/>
          <p:cNvGrpSpPr/>
          <p:nvPr/>
        </p:nvGrpSpPr>
        <p:grpSpPr>
          <a:xfrm>
            <a:off x="665001" y="1273180"/>
            <a:ext cx="2850225" cy="2941544"/>
            <a:chOff x="2768474" y="949849"/>
            <a:chExt cx="2944752" cy="3170450"/>
          </a:xfrm>
        </p:grpSpPr>
        <p:sp>
          <p:nvSpPr>
            <p:cNvPr id="712" name="Google Shape;712;p29"/>
            <p:cNvSpPr/>
            <p:nvPr/>
          </p:nvSpPr>
          <p:spPr>
            <a:xfrm rot="5400000">
              <a:off x="2768474" y="949849"/>
              <a:ext cx="1706700" cy="17067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rot="5400000" flipH="1">
              <a:off x="3109874" y="2754999"/>
              <a:ext cx="1365300" cy="13653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rot="10800000">
              <a:off x="4573417" y="1713349"/>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9"/>
            <p:cNvSpPr/>
            <p:nvPr/>
          </p:nvSpPr>
          <p:spPr>
            <a:xfrm flipH="1">
              <a:off x="4573526" y="2754999"/>
              <a:ext cx="1139700" cy="1139700"/>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29"/>
          <p:cNvSpPr txBox="1"/>
          <p:nvPr/>
        </p:nvSpPr>
        <p:spPr>
          <a:xfrm>
            <a:off x="4348400" y="1517200"/>
            <a:ext cx="4559700" cy="3374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333E48"/>
                </a:solidFill>
                <a:latin typeface="Source Sans Pro"/>
                <a:ea typeface="Source Sans Pro"/>
                <a:cs typeface="Source Sans Pro"/>
                <a:sym typeface="Source Sans Pro"/>
              </a:rPr>
              <a:t>Shopping experience is browsing &gt; searching, with the intent to buy. Sometimes shoppers don’t know what exactly they are looking for (brand or item). Wish.com works towards crafting a </a:t>
            </a:r>
            <a:r>
              <a:rPr lang="en">
                <a:solidFill>
                  <a:srgbClr val="333E48"/>
                </a:solidFill>
                <a:latin typeface="Source Sans Pro SemiBold"/>
                <a:ea typeface="Source Sans Pro SemiBold"/>
                <a:cs typeface="Source Sans Pro SemiBold"/>
                <a:sym typeface="Source Sans Pro SemiBold"/>
              </a:rPr>
              <a:t>personalized experience</a:t>
            </a:r>
            <a:r>
              <a:rPr lang="en">
                <a:solidFill>
                  <a:srgbClr val="333E48"/>
                </a:solidFill>
                <a:latin typeface="Source Sans Pro"/>
                <a:ea typeface="Source Sans Pro"/>
                <a:cs typeface="Source Sans Pro"/>
                <a:sym typeface="Source Sans Pro"/>
              </a:rPr>
              <a:t> to guide shoppers to their purchases. </a:t>
            </a: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r>
              <a:rPr lang="en">
                <a:solidFill>
                  <a:srgbClr val="333E48"/>
                </a:solidFill>
                <a:latin typeface="Source Sans Pro"/>
                <a:ea typeface="Source Sans Pro"/>
                <a:cs typeface="Source Sans Pro"/>
                <a:sym typeface="Source Sans Pro"/>
              </a:rPr>
              <a:t>In order to know whether this approach is working, looking at customer satisfaction and repeat customer purchase is essential.</a:t>
            </a: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r>
              <a:rPr lang="en">
                <a:solidFill>
                  <a:srgbClr val="333E48"/>
                </a:solidFill>
                <a:latin typeface="Source Sans Pro"/>
                <a:ea typeface="Source Sans Pro"/>
                <a:cs typeface="Source Sans Pro"/>
                <a:sym typeface="Source Sans Pro"/>
              </a:rPr>
              <a:t>The average order value of repeat customer is said to be higher than new customers (resulting in increased revenue). </a:t>
            </a:r>
            <a:r>
              <a:rPr lang="en">
                <a:solidFill>
                  <a:srgbClr val="333E48"/>
                </a:solidFill>
                <a:latin typeface="Source Sans Pro SemiBold"/>
                <a:ea typeface="Source Sans Pro SemiBold"/>
                <a:cs typeface="Source Sans Pro SemiBold"/>
                <a:sym typeface="Source Sans Pro SemiBold"/>
              </a:rPr>
              <a:t>A business is built on customer retention rather than short sales.</a:t>
            </a:r>
            <a:endParaRPr>
              <a:latin typeface="Source Sans Pro SemiBold"/>
              <a:ea typeface="Source Sans Pro SemiBold"/>
              <a:cs typeface="Source Sans Pro SemiBold"/>
              <a:sym typeface="Source Sans Pro SemiBold"/>
            </a:endParaRPr>
          </a:p>
          <a:p>
            <a:pPr marL="0" lvl="0" indent="0" algn="l" rtl="0">
              <a:lnSpc>
                <a:spcPct val="150000"/>
              </a:lnSpc>
              <a:spcBef>
                <a:spcPts val="0"/>
              </a:spcBef>
              <a:spcAft>
                <a:spcPts val="0"/>
              </a:spcAft>
              <a:buNone/>
            </a:pPr>
            <a:endParaRPr sz="1200">
              <a:highlight>
                <a:schemeClr val="lt1"/>
              </a:highlight>
              <a:latin typeface="Source Sans Pro"/>
              <a:ea typeface="Source Sans Pro"/>
              <a:cs typeface="Source Sans Pro"/>
              <a:sym typeface="Source Sans Pro"/>
            </a:endParaRPr>
          </a:p>
          <a:p>
            <a:pPr marL="0" lvl="0" indent="0" algn="l" rtl="0">
              <a:lnSpc>
                <a:spcPct val="150000"/>
              </a:lnSpc>
              <a:spcBef>
                <a:spcPts val="1500"/>
              </a:spcBef>
              <a:spcAft>
                <a:spcPts val="1500"/>
              </a:spcAft>
              <a:buNone/>
            </a:pPr>
            <a:endParaRPr sz="1200">
              <a:solidFill>
                <a:schemeClr val="dk1"/>
              </a:solidFill>
              <a:latin typeface="Source Sans Pro"/>
              <a:ea typeface="Source Sans Pro"/>
              <a:cs typeface="Source Sans Pro"/>
              <a:sym typeface="Source Sans Pro"/>
            </a:endParaRPr>
          </a:p>
        </p:txBody>
      </p:sp>
      <p:sp>
        <p:nvSpPr>
          <p:cNvPr id="717" name="Google Shape;717;p29"/>
          <p:cNvSpPr txBox="1"/>
          <p:nvPr/>
        </p:nvSpPr>
        <p:spPr>
          <a:xfrm flipH="1">
            <a:off x="4447850" y="878075"/>
            <a:ext cx="43359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8EC400"/>
                </a:solidFill>
                <a:latin typeface="Source Sans Pro"/>
                <a:ea typeface="Source Sans Pro"/>
                <a:cs typeface="Source Sans Pro"/>
                <a:sym typeface="Source Sans Pro"/>
              </a:rPr>
              <a:t>GOAL</a:t>
            </a:r>
            <a:endParaRPr sz="1800" b="1">
              <a:solidFill>
                <a:srgbClr val="8EC400"/>
              </a:solidFill>
              <a:latin typeface="Source Sans Pro"/>
              <a:ea typeface="Source Sans Pro"/>
              <a:cs typeface="Source Sans Pro"/>
              <a:sym typeface="Source Sans Pro"/>
            </a:endParaRPr>
          </a:p>
        </p:txBody>
      </p:sp>
      <p:sp>
        <p:nvSpPr>
          <p:cNvPr id="718" name="Google Shape;718;p29"/>
          <p:cNvSpPr txBox="1"/>
          <p:nvPr/>
        </p:nvSpPr>
        <p:spPr>
          <a:xfrm>
            <a:off x="837400" y="1669525"/>
            <a:ext cx="13431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Quality</a:t>
            </a:r>
            <a:endParaRPr sz="2000">
              <a:solidFill>
                <a:srgbClr val="EFEFEF"/>
              </a:solidFill>
              <a:latin typeface="Lobster"/>
              <a:ea typeface="Lobster"/>
              <a:cs typeface="Lobster"/>
              <a:sym typeface="Lobster"/>
            </a:endParaRPr>
          </a:p>
          <a:p>
            <a:pPr marL="0" lvl="0" indent="0" algn="ctr" rtl="0">
              <a:spcBef>
                <a:spcPts val="0"/>
              </a:spcBef>
              <a:spcAft>
                <a:spcPts val="0"/>
              </a:spcAft>
              <a:buNone/>
            </a:pPr>
            <a:r>
              <a:rPr lang="en" sz="2000">
                <a:solidFill>
                  <a:srgbClr val="EFEFEF"/>
                </a:solidFill>
                <a:latin typeface="Lobster"/>
                <a:ea typeface="Lobster"/>
                <a:cs typeface="Lobster"/>
                <a:sym typeface="Lobster"/>
              </a:rPr>
              <a:t>Control</a:t>
            </a:r>
            <a:endParaRPr sz="2000">
              <a:solidFill>
                <a:srgbClr val="EFEFEF"/>
              </a:solidFill>
              <a:latin typeface="Lobster"/>
              <a:ea typeface="Lobster"/>
              <a:cs typeface="Lobster"/>
              <a:sym typeface="Lobster"/>
            </a:endParaRPr>
          </a:p>
        </p:txBody>
      </p:sp>
      <p:sp>
        <p:nvSpPr>
          <p:cNvPr id="719" name="Google Shape;719;p29"/>
          <p:cNvSpPr txBox="1"/>
          <p:nvPr/>
        </p:nvSpPr>
        <p:spPr>
          <a:xfrm>
            <a:off x="1117975" y="3075400"/>
            <a:ext cx="1202700" cy="8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AOV</a:t>
            </a:r>
            <a:endParaRPr sz="2000">
              <a:solidFill>
                <a:srgbClr val="EFEFEF"/>
              </a:solidFill>
              <a:latin typeface="Lobster"/>
              <a:ea typeface="Lobster"/>
              <a:cs typeface="Lobster"/>
              <a:sym typeface="Lobster"/>
            </a:endParaRPr>
          </a:p>
        </p:txBody>
      </p:sp>
      <p:sp>
        <p:nvSpPr>
          <p:cNvPr id="720" name="Google Shape;720;p29"/>
          <p:cNvSpPr txBox="1"/>
          <p:nvPr/>
        </p:nvSpPr>
        <p:spPr>
          <a:xfrm>
            <a:off x="2168275" y="2181275"/>
            <a:ext cx="1343100" cy="6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EFEFEF"/>
                </a:solidFill>
                <a:latin typeface="Lobster"/>
                <a:ea typeface="Lobster"/>
                <a:cs typeface="Lobster"/>
                <a:sym typeface="Lobster"/>
              </a:rPr>
              <a:t>Customer </a:t>
            </a:r>
            <a:endParaRPr sz="1200">
              <a:solidFill>
                <a:srgbClr val="EFEFEF"/>
              </a:solidFill>
              <a:latin typeface="Lobster"/>
              <a:ea typeface="Lobster"/>
              <a:cs typeface="Lobster"/>
              <a:sym typeface="Lobster"/>
            </a:endParaRPr>
          </a:p>
          <a:p>
            <a:pPr marL="0" lvl="0" indent="0" algn="ctr" rtl="0">
              <a:spcBef>
                <a:spcPts val="0"/>
              </a:spcBef>
              <a:spcAft>
                <a:spcPts val="0"/>
              </a:spcAft>
              <a:buNone/>
            </a:pPr>
            <a:r>
              <a:rPr lang="en" sz="1200">
                <a:solidFill>
                  <a:srgbClr val="EFEFEF"/>
                </a:solidFill>
                <a:latin typeface="Lobster"/>
                <a:ea typeface="Lobster"/>
                <a:cs typeface="Lobster"/>
                <a:sym typeface="Lobster"/>
              </a:rPr>
              <a:t>Satisfaction</a:t>
            </a:r>
            <a:endParaRPr sz="1200">
              <a:solidFill>
                <a:srgbClr val="EFEFEF"/>
              </a:solidFill>
              <a:latin typeface="Lobster"/>
              <a:ea typeface="Lobster"/>
              <a:cs typeface="Lobster"/>
              <a:sym typeface="Lobster"/>
            </a:endParaRPr>
          </a:p>
        </p:txBody>
      </p:sp>
      <p:sp>
        <p:nvSpPr>
          <p:cNvPr id="721" name="Google Shape;721;p29"/>
          <p:cNvSpPr txBox="1"/>
          <p:nvPr/>
        </p:nvSpPr>
        <p:spPr>
          <a:xfrm>
            <a:off x="2381750" y="3075400"/>
            <a:ext cx="12027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EFEFEF"/>
                </a:solidFill>
                <a:latin typeface="Lobster"/>
                <a:ea typeface="Lobster"/>
                <a:cs typeface="Lobster"/>
                <a:sym typeface="Lobster"/>
              </a:rPr>
              <a:t>Customer</a:t>
            </a:r>
            <a:endParaRPr sz="1600">
              <a:solidFill>
                <a:srgbClr val="EFEFEF"/>
              </a:solidFill>
              <a:latin typeface="Lobster"/>
              <a:ea typeface="Lobster"/>
              <a:cs typeface="Lobster"/>
              <a:sym typeface="Lobster"/>
            </a:endParaRPr>
          </a:p>
          <a:p>
            <a:pPr marL="0" lvl="0" indent="0" algn="ctr" rtl="0">
              <a:spcBef>
                <a:spcPts val="0"/>
              </a:spcBef>
              <a:spcAft>
                <a:spcPts val="0"/>
              </a:spcAft>
              <a:buNone/>
            </a:pPr>
            <a:r>
              <a:rPr lang="en" sz="1600">
                <a:solidFill>
                  <a:srgbClr val="EFEFEF"/>
                </a:solidFill>
                <a:latin typeface="Lobster"/>
                <a:ea typeface="Lobster"/>
                <a:cs typeface="Lobster"/>
                <a:sym typeface="Lobster"/>
              </a:rPr>
              <a:t>Retention</a:t>
            </a:r>
            <a:endParaRPr sz="1600">
              <a:solidFill>
                <a:srgbClr val="EFEFEF"/>
              </a:solidFill>
              <a:latin typeface="Lobster"/>
              <a:ea typeface="Lobster"/>
              <a:cs typeface="Lobster"/>
              <a:sym typeface="Lobs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727" name="Google Shape;727;p30"/>
          <p:cNvSpPr txBox="1"/>
          <p:nvPr/>
        </p:nvSpPr>
        <p:spPr>
          <a:xfrm>
            <a:off x="6638975" y="69700"/>
            <a:ext cx="2741700" cy="62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CEF6"/>
                </a:solidFill>
                <a:latin typeface="Oswald Regular"/>
                <a:ea typeface="Oswald Regular"/>
                <a:cs typeface="Oswald Regular"/>
                <a:sym typeface="Oswald Regular"/>
              </a:rPr>
              <a:t>Repeat Customer </a:t>
            </a:r>
            <a:endParaRPr sz="1800">
              <a:solidFill>
                <a:srgbClr val="00CEF6"/>
              </a:solidFill>
              <a:latin typeface="Oswald Regular"/>
              <a:ea typeface="Oswald Regular"/>
              <a:cs typeface="Oswald Regular"/>
              <a:sym typeface="Oswald Regular"/>
            </a:endParaRPr>
          </a:p>
          <a:p>
            <a:pPr marL="0" lvl="0" indent="0" algn="ctr" rtl="0">
              <a:spcBef>
                <a:spcPts val="0"/>
              </a:spcBef>
              <a:spcAft>
                <a:spcPts val="0"/>
              </a:spcAft>
              <a:buNone/>
            </a:pPr>
            <a:r>
              <a:rPr lang="en" sz="1800">
                <a:solidFill>
                  <a:srgbClr val="00CEF6"/>
                </a:solidFill>
                <a:latin typeface="Oswald Regular"/>
                <a:ea typeface="Oswald Regular"/>
                <a:cs typeface="Oswald Regular"/>
                <a:sym typeface="Oswald Regular"/>
              </a:rPr>
              <a:t>Purchase</a:t>
            </a:r>
            <a:endParaRPr sz="1800">
              <a:solidFill>
                <a:srgbClr val="00CEF6"/>
              </a:solidFill>
              <a:latin typeface="Oswald Regular"/>
              <a:ea typeface="Oswald Regular"/>
              <a:cs typeface="Oswald Regular"/>
              <a:sym typeface="Oswald Regular"/>
            </a:endParaRPr>
          </a:p>
        </p:txBody>
      </p:sp>
      <p:sp>
        <p:nvSpPr>
          <p:cNvPr id="728" name="Google Shape;728;p30"/>
          <p:cNvSpPr txBox="1"/>
          <p:nvPr/>
        </p:nvSpPr>
        <p:spPr>
          <a:xfrm>
            <a:off x="7019975" y="697050"/>
            <a:ext cx="2048100" cy="3597000"/>
          </a:xfrm>
          <a:prstGeom prst="rect">
            <a:avLst/>
          </a:prstGeom>
          <a:noFill/>
          <a:ln>
            <a:noFill/>
          </a:ln>
        </p:spPr>
        <p:txBody>
          <a:bodyPr spcFirstLastPara="1" wrap="square" lIns="91425" tIns="91425" rIns="91425" bIns="91425" anchor="t" anchorCtr="0">
            <a:noAutofit/>
          </a:bodyPr>
          <a:lstStyle/>
          <a:p>
            <a:pPr marL="171450" lvl="0" indent="-133350" algn="l" rtl="0">
              <a:lnSpc>
                <a:spcPct val="100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The amount of repeat customer purchase has a  </a:t>
            </a:r>
            <a:r>
              <a:rPr lang="en" sz="1200" b="1">
                <a:latin typeface="Source Sans Pro"/>
                <a:ea typeface="Source Sans Pro"/>
                <a:cs typeface="Source Sans Pro"/>
                <a:sym typeface="Source Sans Pro"/>
              </a:rPr>
              <a:t>96.34%</a:t>
            </a:r>
            <a:r>
              <a:rPr lang="en" sz="1200">
                <a:latin typeface="Source Sans Pro"/>
                <a:ea typeface="Source Sans Pro"/>
                <a:cs typeface="Source Sans Pro"/>
                <a:sym typeface="Source Sans Pro"/>
              </a:rPr>
              <a:t> decline between 2018 to 2019</a:t>
            </a:r>
            <a:endParaRPr sz="1200">
              <a:latin typeface="Source Sans Pro"/>
              <a:ea typeface="Source Sans Pro"/>
              <a:cs typeface="Source Sans Pro"/>
              <a:sym typeface="Source Sans Pro"/>
            </a:endParaRPr>
          </a:p>
          <a:p>
            <a:pPr marL="457200" lvl="0" indent="0" algn="l" rtl="0">
              <a:lnSpc>
                <a:spcPct val="100000"/>
              </a:lnSpc>
              <a:spcBef>
                <a:spcPts val="0"/>
              </a:spcBef>
              <a:spcAft>
                <a:spcPts val="0"/>
              </a:spcAft>
              <a:buNone/>
            </a:pPr>
            <a:endParaRPr sz="1200">
              <a:latin typeface="Source Sans Pro"/>
              <a:ea typeface="Source Sans Pro"/>
              <a:cs typeface="Source Sans Pro"/>
              <a:sym typeface="Source Sans Pro"/>
            </a:endParaRPr>
          </a:p>
          <a:p>
            <a:pPr marL="171450" lvl="0" indent="-133350" algn="l" rtl="0">
              <a:lnSpc>
                <a:spcPct val="100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This could be due to :</a:t>
            </a:r>
            <a:endParaRPr sz="1200">
              <a:latin typeface="Source Sans Pro"/>
              <a:ea typeface="Source Sans Pro"/>
              <a:cs typeface="Source Sans Pro"/>
              <a:sym typeface="Source Sans Pro"/>
            </a:endParaRPr>
          </a:p>
          <a:p>
            <a:pPr marL="457200" lvl="1" indent="-95250" algn="l" rtl="0">
              <a:lnSpc>
                <a:spcPct val="100000"/>
              </a:lnSpc>
              <a:spcBef>
                <a:spcPts val="0"/>
              </a:spcBef>
              <a:spcAft>
                <a:spcPts val="0"/>
              </a:spcAft>
              <a:buSzPts val="600"/>
              <a:buFont typeface="Source Sans Pro"/>
              <a:buChar char="◆"/>
            </a:pPr>
            <a:r>
              <a:rPr lang="en" sz="1200">
                <a:latin typeface="Source Sans Pro"/>
                <a:ea typeface="Source Sans Pro"/>
                <a:cs typeface="Source Sans Pro"/>
                <a:sym typeface="Source Sans Pro"/>
              </a:rPr>
              <a:t>Poor quality of product </a:t>
            </a:r>
            <a:endParaRPr sz="1200">
              <a:latin typeface="Source Sans Pro"/>
              <a:ea typeface="Source Sans Pro"/>
              <a:cs typeface="Source Sans Pro"/>
              <a:sym typeface="Source Sans Pro"/>
            </a:endParaRPr>
          </a:p>
          <a:p>
            <a:pPr marL="457200" lvl="1" indent="-95250" algn="l" rtl="0">
              <a:lnSpc>
                <a:spcPct val="100000"/>
              </a:lnSpc>
              <a:spcBef>
                <a:spcPts val="0"/>
              </a:spcBef>
              <a:spcAft>
                <a:spcPts val="0"/>
              </a:spcAft>
              <a:buSzPts val="600"/>
              <a:buFont typeface="Source Sans Pro"/>
              <a:buChar char="◆"/>
            </a:pPr>
            <a:r>
              <a:rPr lang="en" sz="1200">
                <a:latin typeface="Source Sans Pro"/>
                <a:ea typeface="Source Sans Pro"/>
                <a:cs typeface="Source Sans Pro"/>
                <a:sym typeface="Source Sans Pro"/>
              </a:rPr>
              <a:t>Improper customer service</a:t>
            </a:r>
            <a:endParaRPr sz="1200">
              <a:latin typeface="Source Sans Pro"/>
              <a:ea typeface="Source Sans Pro"/>
              <a:cs typeface="Source Sans Pro"/>
              <a:sym typeface="Source Sans Pro"/>
            </a:endParaRPr>
          </a:p>
          <a:p>
            <a:pPr marL="457200" lvl="1" indent="-95250" algn="l" rtl="0">
              <a:lnSpc>
                <a:spcPct val="100000"/>
              </a:lnSpc>
              <a:spcBef>
                <a:spcPts val="0"/>
              </a:spcBef>
              <a:spcAft>
                <a:spcPts val="0"/>
              </a:spcAft>
              <a:buSzPts val="600"/>
              <a:buFont typeface="Source Sans Pro"/>
              <a:buChar char="◆"/>
            </a:pPr>
            <a:r>
              <a:rPr lang="en" sz="1200">
                <a:latin typeface="Source Sans Pro"/>
                <a:ea typeface="Source Sans Pro"/>
                <a:cs typeface="Source Sans Pro"/>
                <a:sym typeface="Source Sans Pro"/>
              </a:rPr>
              <a:t>Lack of customer satisfaction</a:t>
            </a:r>
            <a:endParaRPr sz="1200">
              <a:latin typeface="Source Sans Pro"/>
              <a:ea typeface="Source Sans Pro"/>
              <a:cs typeface="Source Sans Pro"/>
              <a:sym typeface="Source Sans Pro"/>
            </a:endParaRPr>
          </a:p>
          <a:p>
            <a:pPr marL="0" lvl="0" indent="0" algn="l" rtl="0">
              <a:lnSpc>
                <a:spcPct val="100000"/>
              </a:lnSpc>
              <a:spcBef>
                <a:spcPts val="0"/>
              </a:spcBef>
              <a:spcAft>
                <a:spcPts val="0"/>
              </a:spcAft>
              <a:buNone/>
            </a:pPr>
            <a:endParaRPr sz="1200">
              <a:latin typeface="Source Sans Pro"/>
              <a:ea typeface="Source Sans Pro"/>
              <a:cs typeface="Source Sans Pro"/>
              <a:sym typeface="Source Sans Pro"/>
            </a:endParaRPr>
          </a:p>
          <a:p>
            <a:pPr marL="171450" lvl="0" indent="-133350" algn="l" rtl="0">
              <a:lnSpc>
                <a:spcPct val="100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In May, July, October and November the number of returning visitors are almost equal for both years, possibly due to holiday season offers.</a:t>
            </a:r>
            <a:endParaRPr sz="1200">
              <a:latin typeface="Source Sans Pro"/>
              <a:ea typeface="Source Sans Pro"/>
              <a:cs typeface="Source Sans Pro"/>
              <a:sym typeface="Source Sans Pro"/>
            </a:endParaRPr>
          </a:p>
        </p:txBody>
      </p:sp>
      <p:pic>
        <p:nvPicPr>
          <p:cNvPr id="729" name="Google Shape;729;p30"/>
          <p:cNvPicPr preferRelativeResize="0"/>
          <p:nvPr/>
        </p:nvPicPr>
        <p:blipFill rotWithShape="1">
          <a:blip r:embed="rId3">
            <a:alphaModFix/>
          </a:blip>
          <a:srcRect l="19237" t="59512" r="1170" b="5093"/>
          <a:stretch/>
        </p:blipFill>
        <p:spPr>
          <a:xfrm>
            <a:off x="201275" y="2461950"/>
            <a:ext cx="6742502" cy="1790351"/>
          </a:xfrm>
          <a:prstGeom prst="rect">
            <a:avLst/>
          </a:prstGeom>
          <a:noFill/>
          <a:ln w="9525" cap="flat" cmpd="sng">
            <a:solidFill>
              <a:srgbClr val="7F7F7F"/>
            </a:solidFill>
            <a:prstDash val="solid"/>
            <a:round/>
            <a:headEnd type="none" w="sm" len="sm"/>
            <a:tailEnd type="none" w="sm" len="sm"/>
          </a:ln>
        </p:spPr>
      </p:pic>
      <p:pic>
        <p:nvPicPr>
          <p:cNvPr id="730" name="Google Shape;730;p30"/>
          <p:cNvPicPr preferRelativeResize="0"/>
          <p:nvPr/>
        </p:nvPicPr>
        <p:blipFill rotWithShape="1">
          <a:blip r:embed="rId4">
            <a:alphaModFix/>
          </a:blip>
          <a:srcRect l="18223" t="25544" r="2196" b="27239"/>
          <a:stretch/>
        </p:blipFill>
        <p:spPr>
          <a:xfrm>
            <a:off x="201275" y="295475"/>
            <a:ext cx="6742502" cy="1916123"/>
          </a:xfrm>
          <a:prstGeom prst="rect">
            <a:avLst/>
          </a:prstGeom>
          <a:noFill/>
          <a:ln w="9525" cap="flat" cmpd="sng">
            <a:solidFill>
              <a:srgbClr val="7F7F7F"/>
            </a:solidFill>
            <a:prstDash val="solid"/>
            <a:round/>
            <a:headEnd type="none" w="sm" len="sm"/>
            <a:tailEnd type="none" w="sm" len="sm"/>
          </a:ln>
        </p:spPr>
      </p:pic>
      <p:sp>
        <p:nvSpPr>
          <p:cNvPr id="731" name="Google Shape;731;p30"/>
          <p:cNvSpPr/>
          <p:nvPr/>
        </p:nvSpPr>
        <p:spPr>
          <a:xfrm>
            <a:off x="4931125" y="3670525"/>
            <a:ext cx="591000" cy="369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79525" y="1246500"/>
            <a:ext cx="73800" cy="203100"/>
          </a:xfrm>
          <a:prstGeom prst="downArrow">
            <a:avLst>
              <a:gd name="adj1" fmla="val 50000"/>
              <a:gd name="adj2" fmla="val 500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3777025" y="1322700"/>
            <a:ext cx="73800" cy="203100"/>
          </a:xfrm>
          <a:prstGeom prst="downArrow">
            <a:avLst>
              <a:gd name="adj1" fmla="val 50000"/>
              <a:gd name="adj2" fmla="val 500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5522125" y="1322700"/>
            <a:ext cx="73800" cy="203100"/>
          </a:xfrm>
          <a:prstGeom prst="downArrow">
            <a:avLst>
              <a:gd name="adj1" fmla="val 50000"/>
              <a:gd name="adj2" fmla="val 500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6589525" y="1322700"/>
            <a:ext cx="73800" cy="203100"/>
          </a:xfrm>
          <a:prstGeom prst="downArrow">
            <a:avLst>
              <a:gd name="adj1" fmla="val 50000"/>
              <a:gd name="adj2" fmla="val 500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1359425" y="1449600"/>
            <a:ext cx="73800" cy="152400"/>
          </a:xfrm>
          <a:prstGeom prst="downArrow">
            <a:avLst>
              <a:gd name="adj1" fmla="val 50000"/>
              <a:gd name="adj2" fmla="val 500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742" name="Google Shape;742;p31"/>
          <p:cNvPicPr preferRelativeResize="0"/>
          <p:nvPr/>
        </p:nvPicPr>
        <p:blipFill>
          <a:blip r:embed="rId3">
            <a:alphaModFix/>
          </a:blip>
          <a:stretch>
            <a:fillRect/>
          </a:stretch>
        </p:blipFill>
        <p:spPr>
          <a:xfrm>
            <a:off x="200900" y="919875"/>
            <a:ext cx="1872900" cy="1422594"/>
          </a:xfrm>
          <a:prstGeom prst="rect">
            <a:avLst/>
          </a:prstGeom>
          <a:noFill/>
          <a:ln w="19050" cap="flat" cmpd="sng">
            <a:solidFill>
              <a:srgbClr val="9E9E9E"/>
            </a:solidFill>
            <a:prstDash val="solid"/>
            <a:round/>
            <a:headEnd type="none" w="sm" len="sm"/>
            <a:tailEnd type="none" w="sm" len="sm"/>
          </a:ln>
        </p:spPr>
      </p:pic>
      <p:sp>
        <p:nvSpPr>
          <p:cNvPr id="743" name="Google Shape;743;p31"/>
          <p:cNvSpPr txBox="1"/>
          <p:nvPr/>
        </p:nvSpPr>
        <p:spPr>
          <a:xfrm>
            <a:off x="197650" y="2392925"/>
            <a:ext cx="1872900" cy="2055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6AA84F"/>
                </a:solidFill>
                <a:latin typeface="Source Sans Pro"/>
                <a:ea typeface="Source Sans Pro"/>
                <a:cs typeface="Source Sans Pro"/>
                <a:sym typeface="Source Sans Pro"/>
              </a:rPr>
              <a:t>Cart Abandonment Rate: -13.55%</a:t>
            </a:r>
            <a:endParaRPr b="1">
              <a:solidFill>
                <a:srgbClr val="6AA84F"/>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endParaRPr b="1">
              <a:solidFill>
                <a:srgbClr val="6AA84F"/>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The Cart Abandonment rate of Returning Visitors has decreased in 2019.</a:t>
            </a: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However, the number of overall returning customers has decreased also.</a:t>
            </a:r>
            <a:endParaRPr sz="1200">
              <a:solidFill>
                <a:srgbClr val="333E48"/>
              </a:solidFill>
              <a:latin typeface="Source Sans Pro"/>
              <a:ea typeface="Source Sans Pro"/>
              <a:cs typeface="Source Sans Pro"/>
              <a:sym typeface="Source Sans Pro"/>
            </a:endParaRPr>
          </a:p>
        </p:txBody>
      </p:sp>
      <p:pic>
        <p:nvPicPr>
          <p:cNvPr id="744" name="Google Shape;744;p31"/>
          <p:cNvPicPr preferRelativeResize="0"/>
          <p:nvPr/>
        </p:nvPicPr>
        <p:blipFill rotWithShape="1">
          <a:blip r:embed="rId4">
            <a:alphaModFix/>
          </a:blip>
          <a:srcRect b="3651"/>
          <a:stretch/>
        </p:blipFill>
        <p:spPr>
          <a:xfrm>
            <a:off x="4883725" y="905350"/>
            <a:ext cx="2149200" cy="1473050"/>
          </a:xfrm>
          <a:prstGeom prst="rect">
            <a:avLst/>
          </a:prstGeom>
          <a:noFill/>
          <a:ln w="9525" cap="flat" cmpd="sng">
            <a:solidFill>
              <a:schemeClr val="dk2"/>
            </a:solidFill>
            <a:prstDash val="solid"/>
            <a:round/>
            <a:headEnd type="none" w="sm" len="sm"/>
            <a:tailEnd type="none" w="sm" len="sm"/>
          </a:ln>
        </p:spPr>
      </p:pic>
      <p:pic>
        <p:nvPicPr>
          <p:cNvPr id="745" name="Google Shape;745;p31"/>
          <p:cNvPicPr preferRelativeResize="0"/>
          <p:nvPr/>
        </p:nvPicPr>
        <p:blipFill rotWithShape="1">
          <a:blip r:embed="rId5">
            <a:alphaModFix/>
          </a:blip>
          <a:srcRect t="3867" b="16716"/>
          <a:stretch/>
        </p:blipFill>
        <p:spPr>
          <a:xfrm>
            <a:off x="2271975" y="919875"/>
            <a:ext cx="2440800" cy="1473050"/>
          </a:xfrm>
          <a:prstGeom prst="rect">
            <a:avLst/>
          </a:prstGeom>
          <a:noFill/>
          <a:ln w="9525" cap="flat" cmpd="sng">
            <a:solidFill>
              <a:schemeClr val="dk2"/>
            </a:solidFill>
            <a:prstDash val="solid"/>
            <a:round/>
            <a:headEnd type="none" w="sm" len="sm"/>
            <a:tailEnd type="none" w="sm" len="sm"/>
          </a:ln>
        </p:spPr>
      </p:pic>
      <p:sp>
        <p:nvSpPr>
          <p:cNvPr id="746" name="Google Shape;746;p31"/>
          <p:cNvSpPr txBox="1"/>
          <p:nvPr/>
        </p:nvSpPr>
        <p:spPr>
          <a:xfrm>
            <a:off x="2271975" y="2389650"/>
            <a:ext cx="2440800" cy="192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4746"/>
                </a:solidFill>
                <a:latin typeface="Source Sans Pro"/>
                <a:ea typeface="Source Sans Pro"/>
                <a:cs typeface="Source Sans Pro"/>
                <a:sym typeface="Source Sans Pro"/>
              </a:rPr>
              <a:t>Customer Retention: 2.2%</a:t>
            </a:r>
            <a:endParaRPr b="1">
              <a:solidFill>
                <a:srgbClr val="FF4746"/>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endParaRPr b="1">
              <a:solidFill>
                <a:srgbClr val="FF9900"/>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Customer retention for 2019 is visibly very low</a:t>
            </a: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Keeping Cart Abandonment Rate, Check-out Abandonment Rate, and Customer Retention as success metrics, Repeat Customer Purchase is monitored. </a:t>
            </a:r>
            <a:endParaRPr sz="1200">
              <a:solidFill>
                <a:srgbClr val="333E48"/>
              </a:solidFill>
              <a:latin typeface="Source Sans Pro"/>
              <a:ea typeface="Source Sans Pro"/>
              <a:cs typeface="Source Sans Pro"/>
              <a:sym typeface="Source Sans Pro"/>
            </a:endParaRPr>
          </a:p>
        </p:txBody>
      </p:sp>
      <p:sp>
        <p:nvSpPr>
          <p:cNvPr id="747" name="Google Shape;747;p31"/>
          <p:cNvSpPr txBox="1"/>
          <p:nvPr/>
        </p:nvSpPr>
        <p:spPr>
          <a:xfrm>
            <a:off x="4883725" y="2389650"/>
            <a:ext cx="2149200" cy="22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4746"/>
                </a:solidFill>
                <a:latin typeface="Source Sans Pro"/>
                <a:ea typeface="Source Sans Pro"/>
                <a:cs typeface="Source Sans Pro"/>
                <a:sym typeface="Source Sans Pro"/>
              </a:rPr>
              <a:t>Checkout Abandonment Rate:   -96.37%</a:t>
            </a:r>
            <a:endParaRPr b="1">
              <a:solidFill>
                <a:srgbClr val="FF4746"/>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endParaRPr b="1">
              <a:solidFill>
                <a:srgbClr val="FF4746"/>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The Checkout Abandonment Rate of Returning Visitors has increased in 2019 compared to 2018</a:t>
            </a: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91% of returning visitors drop off at payment</a:t>
            </a:r>
            <a:endParaRPr sz="1200">
              <a:solidFill>
                <a:srgbClr val="333E48"/>
              </a:solidFill>
              <a:latin typeface="Source Sans Pro"/>
              <a:ea typeface="Source Sans Pro"/>
              <a:cs typeface="Source Sans Pro"/>
              <a:sym typeface="Source Sans Pro"/>
            </a:endParaRPr>
          </a:p>
        </p:txBody>
      </p:sp>
      <p:sp>
        <p:nvSpPr>
          <p:cNvPr id="748" name="Google Shape;748;p31"/>
          <p:cNvSpPr txBox="1">
            <a:spLocks noGrp="1"/>
          </p:cNvSpPr>
          <p:nvPr>
            <p:ph type="title" idx="4294967295"/>
          </p:nvPr>
        </p:nvSpPr>
        <p:spPr>
          <a:xfrm>
            <a:off x="718425" y="17725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REPEAT CUSTOMER PURCHASE: METRICS</a:t>
            </a:r>
            <a:endParaRPr/>
          </a:p>
        </p:txBody>
      </p:sp>
      <p:pic>
        <p:nvPicPr>
          <p:cNvPr id="749" name="Google Shape;749;p31"/>
          <p:cNvPicPr preferRelativeResize="0"/>
          <p:nvPr/>
        </p:nvPicPr>
        <p:blipFill rotWithShape="1">
          <a:blip r:embed="rId6">
            <a:alphaModFix/>
          </a:blip>
          <a:srcRect l="10835" t="9633" r="11155" b="5935"/>
          <a:stretch/>
        </p:blipFill>
        <p:spPr>
          <a:xfrm>
            <a:off x="7245025" y="892675"/>
            <a:ext cx="1736999" cy="1473050"/>
          </a:xfrm>
          <a:prstGeom prst="rect">
            <a:avLst/>
          </a:prstGeom>
          <a:noFill/>
          <a:ln w="9525" cap="flat" cmpd="sng">
            <a:solidFill>
              <a:schemeClr val="dk2"/>
            </a:solidFill>
            <a:prstDash val="solid"/>
            <a:round/>
            <a:headEnd type="none" w="sm" len="sm"/>
            <a:tailEnd type="none" w="sm" len="sm"/>
          </a:ln>
        </p:spPr>
      </p:pic>
      <p:sp>
        <p:nvSpPr>
          <p:cNvPr id="750" name="Google Shape;750;p31"/>
          <p:cNvSpPr txBox="1"/>
          <p:nvPr/>
        </p:nvSpPr>
        <p:spPr>
          <a:xfrm>
            <a:off x="7245025" y="2398975"/>
            <a:ext cx="1737000" cy="20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4746"/>
                </a:solidFill>
                <a:latin typeface="Source Sans Pro"/>
                <a:ea typeface="Source Sans Pro"/>
                <a:cs typeface="Source Sans Pro"/>
                <a:sym typeface="Source Sans Pro"/>
              </a:rPr>
              <a:t>Average Order Value: -67.19%</a:t>
            </a:r>
            <a:endParaRPr b="1">
              <a:solidFill>
                <a:srgbClr val="FF4746"/>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endParaRPr b="1">
              <a:solidFill>
                <a:srgbClr val="FF0000"/>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The Average Order Value has dropped from $170 in 2018 to only $55.85 in 2019.</a:t>
            </a: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333E48"/>
                </a:solidFill>
                <a:latin typeface="Source Sans Pro"/>
                <a:ea typeface="Source Sans Pro"/>
                <a:cs typeface="Source Sans Pro"/>
                <a:sym typeface="Source Sans Pro"/>
              </a:rPr>
              <a:t>Total Transactions dropped by 94.47% </a:t>
            </a:r>
            <a:endParaRPr sz="1200">
              <a:solidFill>
                <a:srgbClr val="333E48"/>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4"/>
          <p:cNvSpPr txBox="1">
            <a:spLocks noGrp="1"/>
          </p:cNvSpPr>
          <p:nvPr>
            <p:ph type="title"/>
          </p:nvPr>
        </p:nvSpPr>
        <p:spPr>
          <a:xfrm>
            <a:off x="1073700" y="340750"/>
            <a:ext cx="69966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ITINERARY</a:t>
            </a:r>
            <a:endParaRPr>
              <a:solidFill>
                <a:srgbClr val="3C78D8"/>
              </a:solidFill>
            </a:endParaRPr>
          </a:p>
        </p:txBody>
      </p:sp>
      <p:sp>
        <p:nvSpPr>
          <p:cNvPr id="472" name="Google Shape;472;p14"/>
          <p:cNvSpPr txBox="1">
            <a:spLocks noGrp="1"/>
          </p:cNvSpPr>
          <p:nvPr>
            <p:ph type="body" idx="1"/>
          </p:nvPr>
        </p:nvSpPr>
        <p:spPr>
          <a:xfrm>
            <a:off x="1047750" y="1652375"/>
            <a:ext cx="3634200" cy="16977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sz="1600"/>
              <a:t>Company Overview </a:t>
            </a:r>
            <a:endParaRPr sz="1600"/>
          </a:p>
          <a:p>
            <a:pPr marL="457200" lvl="0" indent="-330200" algn="l" rtl="0">
              <a:spcBef>
                <a:spcPts val="0"/>
              </a:spcBef>
              <a:spcAft>
                <a:spcPts val="0"/>
              </a:spcAft>
              <a:buSzPts val="1600"/>
              <a:buChar char="◉"/>
            </a:pPr>
            <a:r>
              <a:rPr lang="en" sz="1600"/>
              <a:t>Current Performance</a:t>
            </a:r>
            <a:endParaRPr sz="1600"/>
          </a:p>
          <a:p>
            <a:pPr marL="457200" lvl="0" indent="-330200" algn="l" rtl="0">
              <a:spcBef>
                <a:spcPts val="0"/>
              </a:spcBef>
              <a:spcAft>
                <a:spcPts val="0"/>
              </a:spcAft>
              <a:buSzPts val="1600"/>
              <a:buChar char="◉"/>
            </a:pPr>
            <a:r>
              <a:rPr lang="en" sz="1600"/>
              <a:t>KPIs &amp; Company Goals</a:t>
            </a:r>
            <a:endParaRPr sz="1600"/>
          </a:p>
          <a:p>
            <a:pPr marL="457200" lvl="0" indent="-330200" algn="l" rtl="0">
              <a:spcBef>
                <a:spcPts val="0"/>
              </a:spcBef>
              <a:spcAft>
                <a:spcPts val="0"/>
              </a:spcAft>
              <a:buSzPts val="1600"/>
              <a:buChar char="◉"/>
            </a:pPr>
            <a:r>
              <a:rPr lang="en" sz="1600"/>
              <a:t>Success Metrics &amp; Analysis </a:t>
            </a:r>
            <a:endParaRPr sz="1600"/>
          </a:p>
          <a:p>
            <a:pPr marL="457200" lvl="0" indent="-330200" algn="l" rtl="0">
              <a:spcBef>
                <a:spcPts val="0"/>
              </a:spcBef>
              <a:spcAft>
                <a:spcPts val="0"/>
              </a:spcAft>
              <a:buSzPts val="1600"/>
              <a:buChar char="◉"/>
            </a:pPr>
            <a:r>
              <a:rPr lang="en" sz="1600"/>
              <a:t>Recommendations</a:t>
            </a:r>
            <a:endParaRPr sz="1600"/>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74" name="Google Shape;474;p14"/>
          <p:cNvPicPr preferRelativeResize="0"/>
          <p:nvPr/>
        </p:nvPicPr>
        <p:blipFill>
          <a:blip r:embed="rId3">
            <a:alphaModFix/>
          </a:blip>
          <a:stretch>
            <a:fillRect/>
          </a:stretch>
        </p:blipFill>
        <p:spPr>
          <a:xfrm>
            <a:off x="4891350" y="1652312"/>
            <a:ext cx="3037976" cy="169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32"/>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RECOMMENDATIONS</a:t>
            </a:r>
            <a:endParaRPr/>
          </a:p>
        </p:txBody>
      </p:sp>
      <p:sp>
        <p:nvSpPr>
          <p:cNvPr id="756" name="Google Shape;756;p32"/>
          <p:cNvSpPr txBox="1">
            <a:spLocks noGrp="1"/>
          </p:cNvSpPr>
          <p:nvPr>
            <p:ph type="body" idx="1"/>
          </p:nvPr>
        </p:nvSpPr>
        <p:spPr>
          <a:xfrm>
            <a:off x="1145398" y="967200"/>
            <a:ext cx="1933800" cy="188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TECHNOLOGICAL</a:t>
            </a:r>
            <a:endParaRPr sz="1100" b="1"/>
          </a:p>
          <a:p>
            <a:pPr marL="457200" lvl="0" indent="-298450" algn="l" rtl="0">
              <a:spcBef>
                <a:spcPts val="600"/>
              </a:spcBef>
              <a:spcAft>
                <a:spcPts val="0"/>
              </a:spcAft>
              <a:buSzPts val="1100"/>
              <a:buChar char="◉"/>
            </a:pPr>
            <a:r>
              <a:rPr lang="en" sz="1100"/>
              <a:t>Fix Payment page loading issue immediately</a:t>
            </a:r>
            <a:endParaRPr sz="1100"/>
          </a:p>
          <a:p>
            <a:pPr marL="457200" lvl="0" indent="-298450" algn="l" rtl="0">
              <a:spcBef>
                <a:spcPts val="0"/>
              </a:spcBef>
              <a:spcAft>
                <a:spcPts val="0"/>
              </a:spcAft>
              <a:buSzPts val="1100"/>
              <a:buChar char="◉"/>
            </a:pPr>
            <a:r>
              <a:rPr lang="en" sz="1100"/>
              <a:t>Check that website is working properly on all device types</a:t>
            </a:r>
            <a:endParaRPr sz="1100"/>
          </a:p>
          <a:p>
            <a:pPr marL="457200" lvl="0" indent="-298450" algn="l" rtl="0">
              <a:spcBef>
                <a:spcPts val="0"/>
              </a:spcBef>
              <a:spcAft>
                <a:spcPts val="0"/>
              </a:spcAft>
              <a:buSzPts val="1100"/>
              <a:buChar char="◉"/>
            </a:pPr>
            <a:r>
              <a:rPr lang="en" sz="1100"/>
              <a:t>Ensure all tracking codes are functional</a:t>
            </a:r>
            <a:endParaRPr sz="1100"/>
          </a:p>
          <a:p>
            <a:pPr marL="0" lvl="0" indent="0" algn="l" rtl="0">
              <a:spcBef>
                <a:spcPts val="600"/>
              </a:spcBef>
              <a:spcAft>
                <a:spcPts val="0"/>
              </a:spcAft>
              <a:buNone/>
            </a:pPr>
            <a:endParaRPr sz="1100" b="1"/>
          </a:p>
        </p:txBody>
      </p:sp>
      <p:sp>
        <p:nvSpPr>
          <p:cNvPr id="757" name="Google Shape;757;p32"/>
          <p:cNvSpPr txBox="1">
            <a:spLocks noGrp="1"/>
          </p:cNvSpPr>
          <p:nvPr>
            <p:ph type="body" idx="2"/>
          </p:nvPr>
        </p:nvSpPr>
        <p:spPr>
          <a:xfrm>
            <a:off x="3876776" y="963563"/>
            <a:ext cx="1994700" cy="178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MARKETING</a:t>
            </a:r>
            <a:endParaRPr sz="1100" b="1"/>
          </a:p>
          <a:p>
            <a:pPr marL="457200" lvl="0" indent="-298450" algn="l" rtl="0">
              <a:spcBef>
                <a:spcPts val="600"/>
              </a:spcBef>
              <a:spcAft>
                <a:spcPts val="0"/>
              </a:spcAft>
              <a:buSzPts val="1100"/>
              <a:buChar char="◉"/>
            </a:pPr>
            <a:r>
              <a:rPr lang="en" sz="1100"/>
              <a:t>Increase number of Campaigns &amp; marketing budget </a:t>
            </a:r>
            <a:endParaRPr sz="1100"/>
          </a:p>
          <a:p>
            <a:pPr marL="457200" lvl="0" indent="-298450" algn="l" rtl="0">
              <a:spcBef>
                <a:spcPts val="0"/>
              </a:spcBef>
              <a:spcAft>
                <a:spcPts val="0"/>
              </a:spcAft>
              <a:buSzPts val="1100"/>
              <a:buChar char="◉"/>
            </a:pPr>
            <a:r>
              <a:rPr lang="en" sz="1100"/>
              <a:t>Consider A/B testing for existing  Campaigns</a:t>
            </a:r>
            <a:endParaRPr sz="1100"/>
          </a:p>
          <a:p>
            <a:pPr marL="457200" lvl="0" indent="-298450" algn="l" rtl="0">
              <a:spcBef>
                <a:spcPts val="0"/>
              </a:spcBef>
              <a:spcAft>
                <a:spcPts val="0"/>
              </a:spcAft>
              <a:buSzPts val="1100"/>
              <a:buChar char="◉"/>
            </a:pPr>
            <a:r>
              <a:rPr lang="en" sz="1100"/>
              <a:t>Produce high quality content (not just clickbait) to contend with competition </a:t>
            </a:r>
            <a:endParaRPr sz="1100"/>
          </a:p>
          <a:p>
            <a:pPr marL="0" lvl="0" indent="0" algn="l" rtl="0">
              <a:spcBef>
                <a:spcPts val="600"/>
              </a:spcBef>
              <a:spcAft>
                <a:spcPts val="0"/>
              </a:spcAft>
              <a:buNone/>
            </a:pPr>
            <a:endParaRPr sz="1100" b="1"/>
          </a:p>
          <a:p>
            <a:pPr marL="0" lvl="0" indent="0" algn="l" rtl="0">
              <a:spcBef>
                <a:spcPts val="600"/>
              </a:spcBef>
              <a:spcAft>
                <a:spcPts val="0"/>
              </a:spcAft>
              <a:buNone/>
            </a:pPr>
            <a:endParaRPr sz="1100" b="1"/>
          </a:p>
        </p:txBody>
      </p:sp>
      <p:sp>
        <p:nvSpPr>
          <p:cNvPr id="758" name="Google Shape;758;p32"/>
          <p:cNvSpPr txBox="1">
            <a:spLocks noGrp="1"/>
          </p:cNvSpPr>
          <p:nvPr>
            <p:ph type="body" idx="3"/>
          </p:nvPr>
        </p:nvSpPr>
        <p:spPr>
          <a:xfrm>
            <a:off x="3876763" y="2895625"/>
            <a:ext cx="2227800" cy="184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MARKET RESEARCH</a:t>
            </a:r>
            <a:endParaRPr sz="1100" b="1"/>
          </a:p>
          <a:p>
            <a:pPr marL="457200" lvl="0" indent="-298450" algn="l" rtl="0">
              <a:spcBef>
                <a:spcPts val="600"/>
              </a:spcBef>
              <a:spcAft>
                <a:spcPts val="0"/>
              </a:spcAft>
              <a:buSzPts val="1100"/>
              <a:buChar char="◉"/>
            </a:pPr>
            <a:r>
              <a:rPr lang="en" sz="1100"/>
              <a:t>Research emerging markets with high site usage (India &amp; Japan)</a:t>
            </a:r>
            <a:endParaRPr sz="1100"/>
          </a:p>
          <a:p>
            <a:pPr marL="457200" lvl="0" indent="-298450" algn="l" rtl="0">
              <a:spcBef>
                <a:spcPts val="0"/>
              </a:spcBef>
              <a:spcAft>
                <a:spcPts val="0"/>
              </a:spcAft>
              <a:buSzPts val="1100"/>
              <a:buChar char="◉"/>
            </a:pPr>
            <a:r>
              <a:rPr lang="en" sz="1100"/>
              <a:t>Review Social Media presence and followers to better understand cause of declining referrals</a:t>
            </a:r>
            <a:endParaRPr sz="1100"/>
          </a:p>
          <a:p>
            <a:pPr marL="0" lvl="0" indent="0" algn="l" rtl="0">
              <a:spcBef>
                <a:spcPts val="600"/>
              </a:spcBef>
              <a:spcAft>
                <a:spcPts val="0"/>
              </a:spcAft>
              <a:buNone/>
            </a:pPr>
            <a:endParaRPr sz="1100"/>
          </a:p>
        </p:txBody>
      </p:sp>
      <p:sp>
        <p:nvSpPr>
          <p:cNvPr id="759" name="Google Shape;759;p32"/>
          <p:cNvSpPr txBox="1">
            <a:spLocks noGrp="1"/>
          </p:cNvSpPr>
          <p:nvPr>
            <p:ph type="body" idx="1"/>
          </p:nvPr>
        </p:nvSpPr>
        <p:spPr>
          <a:xfrm>
            <a:off x="1083975" y="2895600"/>
            <a:ext cx="2227800" cy="14655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600"/>
              </a:spcBef>
              <a:spcAft>
                <a:spcPts val="0"/>
              </a:spcAft>
              <a:buNone/>
            </a:pPr>
            <a:r>
              <a:rPr lang="en" sz="1100" b="1"/>
              <a:t>PRODUCTS</a:t>
            </a:r>
            <a:endParaRPr sz="1100" b="1"/>
          </a:p>
          <a:p>
            <a:pPr marL="457200" lvl="0" indent="-298450" algn="l" rtl="0">
              <a:spcBef>
                <a:spcPts val="600"/>
              </a:spcBef>
              <a:spcAft>
                <a:spcPts val="0"/>
              </a:spcAft>
              <a:buSzPts val="1100"/>
              <a:buChar char="◉"/>
            </a:pPr>
            <a:r>
              <a:rPr lang="en" sz="1100"/>
              <a:t>Promote Nest brand products</a:t>
            </a:r>
            <a:endParaRPr sz="1100"/>
          </a:p>
          <a:p>
            <a:pPr marL="457200" lvl="0" indent="-298450" algn="l" rtl="0">
              <a:spcBef>
                <a:spcPts val="0"/>
              </a:spcBef>
              <a:spcAft>
                <a:spcPts val="0"/>
              </a:spcAft>
              <a:buSzPts val="1100"/>
              <a:buChar char="◉"/>
            </a:pPr>
            <a:r>
              <a:rPr lang="en" sz="1100"/>
              <a:t>Re-evaluate product categories and remove lines that have been unprofitable for 2+ yrs. </a:t>
            </a:r>
            <a:endParaRPr sz="1100"/>
          </a:p>
        </p:txBody>
      </p:sp>
      <p:sp>
        <p:nvSpPr>
          <p:cNvPr id="760" name="Google Shape;760;p32"/>
          <p:cNvSpPr txBox="1">
            <a:spLocks noGrp="1"/>
          </p:cNvSpPr>
          <p:nvPr>
            <p:ph type="body" idx="2"/>
          </p:nvPr>
        </p:nvSpPr>
        <p:spPr>
          <a:xfrm>
            <a:off x="6669050" y="1009650"/>
            <a:ext cx="2227800" cy="285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INCENTIVES</a:t>
            </a:r>
            <a:endParaRPr sz="1100" b="1"/>
          </a:p>
          <a:p>
            <a:pPr marL="457200" lvl="0" indent="-298450" algn="l" rtl="0">
              <a:spcBef>
                <a:spcPts val="600"/>
              </a:spcBef>
              <a:spcAft>
                <a:spcPts val="0"/>
              </a:spcAft>
              <a:buSzPts val="1100"/>
              <a:buChar char="◉"/>
            </a:pPr>
            <a:r>
              <a:rPr lang="en" sz="1100"/>
              <a:t>Improve customer loyalty program with discounts and free samples</a:t>
            </a:r>
            <a:endParaRPr sz="1100"/>
          </a:p>
          <a:p>
            <a:pPr marL="457200" lvl="0" indent="-298450" algn="l" rtl="0">
              <a:spcBef>
                <a:spcPts val="0"/>
              </a:spcBef>
              <a:spcAft>
                <a:spcPts val="0"/>
              </a:spcAft>
              <a:buSzPts val="1100"/>
              <a:buChar char="◉"/>
            </a:pPr>
            <a:r>
              <a:rPr lang="en" sz="1100"/>
              <a:t>Offer trials </a:t>
            </a:r>
            <a:endParaRPr sz="1100"/>
          </a:p>
          <a:p>
            <a:pPr marL="457200" lvl="0" indent="-298450" algn="l" rtl="0">
              <a:spcBef>
                <a:spcPts val="0"/>
              </a:spcBef>
              <a:spcAft>
                <a:spcPts val="0"/>
              </a:spcAft>
              <a:buSzPts val="1100"/>
              <a:buChar char="◉"/>
            </a:pPr>
            <a:r>
              <a:rPr lang="en" sz="1100"/>
              <a:t> 30-day satisfaction guarantee</a:t>
            </a:r>
            <a:endParaRPr sz="1100"/>
          </a:p>
          <a:p>
            <a:pPr marL="457200" lvl="0" indent="-298450" algn="l" rtl="0">
              <a:spcBef>
                <a:spcPts val="0"/>
              </a:spcBef>
              <a:spcAft>
                <a:spcPts val="0"/>
              </a:spcAft>
              <a:buSzPts val="1100"/>
              <a:buChar char="◉"/>
            </a:pPr>
            <a:r>
              <a:rPr lang="en" sz="1100"/>
              <a:t>Create customer service hotline/chat, to allow customers to contact you if they are having issues on the site</a:t>
            </a:r>
            <a:endParaRPr sz="1100"/>
          </a:p>
        </p:txBody>
      </p:sp>
      <p:sp>
        <p:nvSpPr>
          <p:cNvPr id="761" name="Google Shape;761;p32"/>
          <p:cNvSpPr/>
          <p:nvPr/>
        </p:nvSpPr>
        <p:spPr>
          <a:xfrm>
            <a:off x="3364523" y="30906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32"/>
          <p:cNvGrpSpPr/>
          <p:nvPr/>
        </p:nvGrpSpPr>
        <p:grpSpPr>
          <a:xfrm>
            <a:off x="6127276" y="1232290"/>
            <a:ext cx="413294" cy="382059"/>
            <a:chOff x="5975075" y="2327500"/>
            <a:chExt cx="420100" cy="388350"/>
          </a:xfrm>
        </p:grpSpPr>
        <p:sp>
          <p:nvSpPr>
            <p:cNvPr id="763" name="Google Shape;763;p3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32"/>
          <p:cNvSpPr/>
          <p:nvPr/>
        </p:nvSpPr>
        <p:spPr>
          <a:xfrm>
            <a:off x="3357614" y="1191178"/>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2"/>
          <p:cNvGrpSpPr/>
          <p:nvPr/>
        </p:nvGrpSpPr>
        <p:grpSpPr>
          <a:xfrm>
            <a:off x="592796" y="3095978"/>
            <a:ext cx="502966" cy="425914"/>
            <a:chOff x="5275975" y="4344850"/>
            <a:chExt cx="470150" cy="398125"/>
          </a:xfrm>
        </p:grpSpPr>
        <p:sp>
          <p:nvSpPr>
            <p:cNvPr id="767" name="Google Shape;767;p32"/>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2"/>
          <p:cNvGrpSpPr/>
          <p:nvPr/>
        </p:nvGrpSpPr>
        <p:grpSpPr>
          <a:xfrm>
            <a:off x="704717" y="1195790"/>
            <a:ext cx="279141" cy="455052"/>
            <a:chOff x="6730350" y="2315900"/>
            <a:chExt cx="257700" cy="420100"/>
          </a:xfrm>
        </p:grpSpPr>
        <p:sp>
          <p:nvSpPr>
            <p:cNvPr id="771" name="Google Shape;771;p32"/>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108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5"/>
          <p:cNvSpPr txBox="1">
            <a:spLocks noGrp="1"/>
          </p:cNvSpPr>
          <p:nvPr>
            <p:ph type="body" idx="1"/>
          </p:nvPr>
        </p:nvSpPr>
        <p:spPr>
          <a:xfrm>
            <a:off x="413150" y="904100"/>
            <a:ext cx="3353100" cy="3128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sz="1400"/>
              <a:t>Founded in 2010</a:t>
            </a:r>
            <a:endParaRPr sz="1400"/>
          </a:p>
          <a:p>
            <a:pPr marL="0" lvl="0" indent="0" algn="r" rtl="0">
              <a:spcBef>
                <a:spcPts val="600"/>
              </a:spcBef>
              <a:spcAft>
                <a:spcPts val="0"/>
              </a:spcAft>
              <a:buNone/>
            </a:pPr>
            <a:r>
              <a:rPr lang="en" sz="1400"/>
              <a:t>Take 15% of transaction</a:t>
            </a:r>
            <a:endParaRPr sz="1400"/>
          </a:p>
          <a:p>
            <a:pPr marL="0" lvl="0" indent="0" algn="r" rtl="0">
              <a:spcBef>
                <a:spcPts val="600"/>
              </a:spcBef>
              <a:spcAft>
                <a:spcPts val="0"/>
              </a:spcAft>
              <a:buNone/>
            </a:pPr>
            <a:r>
              <a:rPr lang="en" sz="1400"/>
              <a:t>Most downloaded shopping app worldwide of 2018</a:t>
            </a:r>
            <a:endParaRPr sz="1400"/>
          </a:p>
          <a:p>
            <a:pPr marL="0" lvl="0" indent="0" algn="r" rtl="0">
              <a:spcBef>
                <a:spcPts val="600"/>
              </a:spcBef>
              <a:spcAft>
                <a:spcPts val="0"/>
              </a:spcAft>
              <a:buNone/>
            </a:pPr>
            <a:r>
              <a:rPr lang="en" sz="1400"/>
              <a:t>1+ Million merchants</a:t>
            </a:r>
            <a:endParaRPr sz="1400"/>
          </a:p>
          <a:p>
            <a:pPr marL="0" lvl="0" indent="0" algn="r" rtl="0">
              <a:spcBef>
                <a:spcPts val="600"/>
              </a:spcBef>
              <a:spcAft>
                <a:spcPts val="0"/>
              </a:spcAft>
              <a:buNone/>
            </a:pPr>
            <a:r>
              <a:rPr lang="en" sz="1400"/>
              <a:t>Estimated worth of $11.2 billion</a:t>
            </a:r>
            <a:endParaRPr sz="1400"/>
          </a:p>
          <a:p>
            <a:pPr marL="0" lvl="0" indent="0" algn="r" rtl="0">
              <a:spcBef>
                <a:spcPts val="600"/>
              </a:spcBef>
              <a:spcAft>
                <a:spcPts val="0"/>
              </a:spcAft>
              <a:buNone/>
            </a:pPr>
            <a:r>
              <a:rPr lang="en" sz="1400"/>
              <a:t>Connects shoppers directly to factories, eliminating distributor fees which equals step price discounts</a:t>
            </a:r>
            <a:endParaRPr sz="1400"/>
          </a:p>
          <a:p>
            <a:pPr marL="0" lvl="0" indent="0" algn="r" rtl="0">
              <a:spcBef>
                <a:spcPts val="600"/>
              </a:spcBef>
              <a:spcAft>
                <a:spcPts val="0"/>
              </a:spcAft>
              <a:buNone/>
            </a:pPr>
            <a:r>
              <a:rPr lang="en" sz="1400"/>
              <a:t>Utilizes ContextLogic software that creates custom shopping experience  for users</a:t>
            </a:r>
            <a:endParaRPr/>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81" name="Google Shape;481;p15"/>
          <p:cNvSpPr txBox="1">
            <a:spLocks noGrp="1"/>
          </p:cNvSpPr>
          <p:nvPr>
            <p:ph type="title"/>
          </p:nvPr>
        </p:nvSpPr>
        <p:spPr>
          <a:xfrm>
            <a:off x="705900" y="352150"/>
            <a:ext cx="7304100" cy="7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WISH.COM</a:t>
            </a:r>
            <a:endParaRPr>
              <a:solidFill>
                <a:srgbClr val="3C78D8"/>
              </a:solidFill>
            </a:endParaRPr>
          </a:p>
        </p:txBody>
      </p:sp>
      <p:pic>
        <p:nvPicPr>
          <p:cNvPr id="482" name="Google Shape;482;p15"/>
          <p:cNvPicPr preferRelativeResize="0"/>
          <p:nvPr/>
        </p:nvPicPr>
        <p:blipFill>
          <a:blip r:embed="rId3">
            <a:alphaModFix/>
          </a:blip>
          <a:stretch>
            <a:fillRect/>
          </a:stretch>
        </p:blipFill>
        <p:spPr>
          <a:xfrm>
            <a:off x="4052275" y="1067950"/>
            <a:ext cx="4596075" cy="31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88" name="Google Shape;488;p16"/>
          <p:cNvSpPr txBox="1">
            <a:spLocks noGrp="1"/>
          </p:cNvSpPr>
          <p:nvPr>
            <p:ph type="title"/>
          </p:nvPr>
        </p:nvSpPr>
        <p:spPr>
          <a:xfrm>
            <a:off x="892925" y="0"/>
            <a:ext cx="7794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Wish Customer Base: Male, 25 -34, North American, Buys on Mobile </a:t>
            </a:r>
            <a:endParaRPr/>
          </a:p>
        </p:txBody>
      </p:sp>
      <p:pic>
        <p:nvPicPr>
          <p:cNvPr id="489" name="Google Shape;489;p16"/>
          <p:cNvPicPr preferRelativeResize="0"/>
          <p:nvPr/>
        </p:nvPicPr>
        <p:blipFill rotWithShape="1">
          <a:blip r:embed="rId3">
            <a:alphaModFix/>
          </a:blip>
          <a:srcRect l="2889" r="32610" b="31754"/>
          <a:stretch/>
        </p:blipFill>
        <p:spPr>
          <a:xfrm>
            <a:off x="427325" y="3747475"/>
            <a:ext cx="3837925" cy="1299040"/>
          </a:xfrm>
          <a:prstGeom prst="rect">
            <a:avLst/>
          </a:prstGeom>
          <a:noFill/>
          <a:ln w="9525" cap="flat" cmpd="sng">
            <a:solidFill>
              <a:schemeClr val="dk2"/>
            </a:solidFill>
            <a:prstDash val="solid"/>
            <a:round/>
            <a:headEnd type="none" w="sm" len="sm"/>
            <a:tailEnd type="none" w="sm" len="sm"/>
          </a:ln>
        </p:spPr>
      </p:pic>
      <p:pic>
        <p:nvPicPr>
          <p:cNvPr id="490" name="Google Shape;490;p16"/>
          <p:cNvPicPr preferRelativeResize="0"/>
          <p:nvPr/>
        </p:nvPicPr>
        <p:blipFill rotWithShape="1">
          <a:blip r:embed="rId4">
            <a:alphaModFix/>
          </a:blip>
          <a:srcRect r="51730" b="6690"/>
          <a:stretch/>
        </p:blipFill>
        <p:spPr>
          <a:xfrm>
            <a:off x="427325" y="2190125"/>
            <a:ext cx="2220001" cy="1518600"/>
          </a:xfrm>
          <a:prstGeom prst="rect">
            <a:avLst/>
          </a:prstGeom>
          <a:noFill/>
          <a:ln w="9525" cap="flat" cmpd="sng">
            <a:solidFill>
              <a:schemeClr val="dk2"/>
            </a:solidFill>
            <a:prstDash val="solid"/>
            <a:round/>
            <a:headEnd type="none" w="sm" len="sm"/>
            <a:tailEnd type="none" w="sm" len="sm"/>
          </a:ln>
        </p:spPr>
      </p:pic>
      <p:pic>
        <p:nvPicPr>
          <p:cNvPr id="491" name="Google Shape;491;p16"/>
          <p:cNvPicPr preferRelativeResize="0"/>
          <p:nvPr/>
        </p:nvPicPr>
        <p:blipFill rotWithShape="1">
          <a:blip r:embed="rId5">
            <a:alphaModFix/>
          </a:blip>
          <a:srcRect r="34387"/>
          <a:stretch/>
        </p:blipFill>
        <p:spPr>
          <a:xfrm>
            <a:off x="4886525" y="2044650"/>
            <a:ext cx="3837926" cy="2351800"/>
          </a:xfrm>
          <a:prstGeom prst="rect">
            <a:avLst/>
          </a:prstGeom>
          <a:noFill/>
          <a:ln w="9525" cap="flat" cmpd="sng">
            <a:solidFill>
              <a:schemeClr val="dk2"/>
            </a:solidFill>
            <a:prstDash val="solid"/>
            <a:round/>
            <a:headEnd type="none" w="sm" len="sm"/>
            <a:tailEnd type="none" w="sm" len="sm"/>
          </a:ln>
        </p:spPr>
      </p:pic>
      <p:pic>
        <p:nvPicPr>
          <p:cNvPr id="492" name="Google Shape;492;p16"/>
          <p:cNvPicPr preferRelativeResize="0"/>
          <p:nvPr/>
        </p:nvPicPr>
        <p:blipFill rotWithShape="1">
          <a:blip r:embed="rId6">
            <a:alphaModFix/>
          </a:blip>
          <a:srcRect r="34387" b="37733"/>
          <a:stretch/>
        </p:blipFill>
        <p:spPr>
          <a:xfrm>
            <a:off x="427325" y="779150"/>
            <a:ext cx="3831251" cy="1347599"/>
          </a:xfrm>
          <a:prstGeom prst="rect">
            <a:avLst/>
          </a:prstGeom>
          <a:noFill/>
          <a:ln w="9525" cap="flat" cmpd="sng">
            <a:solidFill>
              <a:schemeClr val="dk2"/>
            </a:solidFill>
            <a:prstDash val="solid"/>
            <a:round/>
            <a:headEnd type="none" w="sm" len="sm"/>
            <a:tailEnd type="none" w="sm" len="sm"/>
          </a:ln>
        </p:spPr>
      </p:pic>
      <p:pic>
        <p:nvPicPr>
          <p:cNvPr id="493" name="Google Shape;493;p16"/>
          <p:cNvPicPr preferRelativeResize="0"/>
          <p:nvPr/>
        </p:nvPicPr>
        <p:blipFill rotWithShape="1">
          <a:blip r:embed="rId4">
            <a:alphaModFix/>
          </a:blip>
          <a:srcRect l="62252" t="10633" r="12283" b="12703"/>
          <a:stretch/>
        </p:blipFill>
        <p:spPr>
          <a:xfrm>
            <a:off x="2833000" y="2190125"/>
            <a:ext cx="1425576" cy="1518588"/>
          </a:xfrm>
          <a:prstGeom prst="rect">
            <a:avLst/>
          </a:prstGeom>
          <a:noFill/>
          <a:ln w="9525" cap="flat" cmpd="sng">
            <a:solidFill>
              <a:schemeClr val="dk2"/>
            </a:solidFill>
            <a:prstDash val="solid"/>
            <a:round/>
            <a:headEnd type="none" w="sm" len="sm"/>
            <a:tailEnd type="none" w="sm" len="sm"/>
          </a:ln>
        </p:spPr>
      </p:pic>
      <p:sp>
        <p:nvSpPr>
          <p:cNvPr id="494" name="Google Shape;494;p16"/>
          <p:cNvSpPr txBox="1"/>
          <p:nvPr/>
        </p:nvSpPr>
        <p:spPr>
          <a:xfrm>
            <a:off x="4886525" y="1293500"/>
            <a:ext cx="3837900" cy="64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latin typeface="Source Sans Pro"/>
                <a:ea typeface="Source Sans Pro"/>
                <a:cs typeface="Source Sans Pro"/>
                <a:sym typeface="Source Sans Pro"/>
              </a:rPr>
              <a:t>There is high usage from regions like India and Japan but low revenue generate. The company could consider researching these populations further.</a:t>
            </a:r>
            <a:endParaRPr sz="1200">
              <a:latin typeface="Source Sans Pro"/>
              <a:ea typeface="Source Sans Pro"/>
              <a:cs typeface="Source Sans Pro"/>
              <a:sym typeface="Source Sans Pro"/>
            </a:endParaRPr>
          </a:p>
        </p:txBody>
      </p:sp>
      <p:sp>
        <p:nvSpPr>
          <p:cNvPr id="495" name="Google Shape;495;p16"/>
          <p:cNvSpPr/>
          <p:nvPr/>
        </p:nvSpPr>
        <p:spPr>
          <a:xfrm>
            <a:off x="427300" y="4551100"/>
            <a:ext cx="3831300" cy="182400"/>
          </a:xfrm>
          <a:prstGeom prst="roundRect">
            <a:avLst>
              <a:gd name="adj" fmla="val 16667"/>
            </a:avLst>
          </a:prstGeom>
          <a:noFill/>
          <a:ln w="9525" cap="flat" cmpd="sng">
            <a:solidFill>
              <a:srgbClr val="8EC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6" name="Google Shape;496;p16"/>
          <p:cNvSpPr/>
          <p:nvPr/>
        </p:nvSpPr>
        <p:spPr>
          <a:xfrm>
            <a:off x="427300" y="1293500"/>
            <a:ext cx="3831300" cy="182400"/>
          </a:xfrm>
          <a:prstGeom prst="roundRect">
            <a:avLst>
              <a:gd name="adj" fmla="val 16667"/>
            </a:avLst>
          </a:prstGeom>
          <a:noFill/>
          <a:ln w="9525" cap="flat" cmpd="sng">
            <a:solidFill>
              <a:srgbClr val="8EC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7" name="Google Shape;497;p16"/>
          <p:cNvSpPr/>
          <p:nvPr/>
        </p:nvSpPr>
        <p:spPr>
          <a:xfrm>
            <a:off x="4889838" y="2791675"/>
            <a:ext cx="3831300" cy="1824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8" name="Google Shape;498;p16"/>
          <p:cNvSpPr/>
          <p:nvPr/>
        </p:nvSpPr>
        <p:spPr>
          <a:xfrm>
            <a:off x="4889838" y="3325075"/>
            <a:ext cx="3831300" cy="1824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9" name="Google Shape;499;p16"/>
          <p:cNvSpPr txBox="1"/>
          <p:nvPr/>
        </p:nvSpPr>
        <p:spPr>
          <a:xfrm>
            <a:off x="4886525" y="945200"/>
            <a:ext cx="3837900" cy="3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8EC400"/>
                </a:solidFill>
                <a:latin typeface="Source Sans Pro"/>
                <a:ea typeface="Source Sans Pro"/>
                <a:cs typeface="Source Sans Pro"/>
                <a:sym typeface="Source Sans Pro"/>
              </a:rPr>
              <a:t>Potential Market</a:t>
            </a:r>
            <a:endParaRPr b="1">
              <a:solidFill>
                <a:srgbClr val="8EC400"/>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7"/>
          <p:cNvSpPr txBox="1">
            <a:spLocks noGrp="1"/>
          </p:cNvSpPr>
          <p:nvPr>
            <p:ph type="sldNum" idx="12"/>
          </p:nvPr>
        </p:nvSpPr>
        <p:spPr>
          <a:xfrm>
            <a:off x="8232426" y="4457235"/>
            <a:ext cx="490500" cy="2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05" name="Google Shape;505;p17"/>
          <p:cNvSpPr txBox="1">
            <a:spLocks noGrp="1"/>
          </p:cNvSpPr>
          <p:nvPr>
            <p:ph type="sldNum" idx="12"/>
          </p:nvPr>
        </p:nvSpPr>
        <p:spPr>
          <a:xfrm>
            <a:off x="8232426" y="4457235"/>
            <a:ext cx="490500" cy="2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06" name="Google Shape;506;p17"/>
          <p:cNvSpPr txBox="1">
            <a:spLocks noGrp="1"/>
          </p:cNvSpPr>
          <p:nvPr>
            <p:ph type="title" idx="4294967295"/>
          </p:nvPr>
        </p:nvSpPr>
        <p:spPr>
          <a:xfrm>
            <a:off x="1313250" y="243625"/>
            <a:ext cx="65175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WISH.COM COMPETITOR ANALYSIS  </a:t>
            </a:r>
            <a:endParaRPr/>
          </a:p>
        </p:txBody>
      </p:sp>
      <p:pic>
        <p:nvPicPr>
          <p:cNvPr id="507" name="Google Shape;507;p17"/>
          <p:cNvPicPr preferRelativeResize="0"/>
          <p:nvPr/>
        </p:nvPicPr>
        <p:blipFill>
          <a:blip r:embed="rId3">
            <a:alphaModFix/>
          </a:blip>
          <a:stretch>
            <a:fillRect/>
          </a:stretch>
        </p:blipFill>
        <p:spPr>
          <a:xfrm>
            <a:off x="304275" y="1133738"/>
            <a:ext cx="4324350" cy="2600325"/>
          </a:xfrm>
          <a:prstGeom prst="rect">
            <a:avLst/>
          </a:prstGeom>
          <a:noFill/>
          <a:ln>
            <a:noFill/>
          </a:ln>
        </p:spPr>
      </p:pic>
      <p:sp>
        <p:nvSpPr>
          <p:cNvPr id="508" name="Google Shape;508;p17"/>
          <p:cNvSpPr txBox="1"/>
          <p:nvPr/>
        </p:nvSpPr>
        <p:spPr>
          <a:xfrm>
            <a:off x="342150" y="3796196"/>
            <a:ext cx="42486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ource Sans Pro ExtraLight"/>
                <a:ea typeface="Source Sans Pro ExtraLight"/>
                <a:cs typeface="Source Sans Pro ExtraLight"/>
                <a:sym typeface="Source Sans Pro ExtraLight"/>
              </a:rPr>
              <a:t>https://www.forbes.com/sites/ninaangelovska/2019/05/20/top-5-online-retailers-electronics-and-media-is-the-star-of-e-commerce-worldwide/#73b3c9d1cd9f</a:t>
            </a:r>
            <a:endParaRPr sz="700">
              <a:latin typeface="Source Sans Pro ExtraLight"/>
              <a:ea typeface="Source Sans Pro ExtraLight"/>
              <a:cs typeface="Source Sans Pro ExtraLight"/>
              <a:sym typeface="Source Sans Pro ExtraLight"/>
            </a:endParaRPr>
          </a:p>
        </p:txBody>
      </p:sp>
      <p:pic>
        <p:nvPicPr>
          <p:cNvPr id="509" name="Google Shape;509;p17"/>
          <p:cNvPicPr preferRelativeResize="0"/>
          <p:nvPr/>
        </p:nvPicPr>
        <p:blipFill>
          <a:blip r:embed="rId4">
            <a:alphaModFix/>
          </a:blip>
          <a:stretch>
            <a:fillRect/>
          </a:stretch>
        </p:blipFill>
        <p:spPr>
          <a:xfrm>
            <a:off x="5035575" y="1494325"/>
            <a:ext cx="3614674" cy="2307232"/>
          </a:xfrm>
          <a:prstGeom prst="rect">
            <a:avLst/>
          </a:prstGeom>
          <a:noFill/>
          <a:ln>
            <a:noFill/>
          </a:ln>
        </p:spPr>
      </p:pic>
      <p:pic>
        <p:nvPicPr>
          <p:cNvPr id="510" name="Google Shape;510;p17"/>
          <p:cNvPicPr preferRelativeResize="0"/>
          <p:nvPr/>
        </p:nvPicPr>
        <p:blipFill rotWithShape="1">
          <a:blip r:embed="rId5">
            <a:alphaModFix/>
          </a:blip>
          <a:srcRect t="20915" b="12092"/>
          <a:stretch/>
        </p:blipFill>
        <p:spPr>
          <a:xfrm>
            <a:off x="6507871" y="243625"/>
            <a:ext cx="1499876" cy="801049"/>
          </a:xfrm>
          <a:prstGeom prst="rect">
            <a:avLst/>
          </a:prstGeom>
          <a:noFill/>
          <a:ln>
            <a:noFill/>
          </a:ln>
        </p:spPr>
      </p:pic>
      <p:sp>
        <p:nvSpPr>
          <p:cNvPr id="511" name="Google Shape;511;p17"/>
          <p:cNvSpPr txBox="1"/>
          <p:nvPr/>
        </p:nvSpPr>
        <p:spPr>
          <a:xfrm>
            <a:off x="5823650" y="1243750"/>
            <a:ext cx="2554500" cy="1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7F7F7F"/>
                </a:solidFill>
                <a:latin typeface="Source Sans Pro"/>
                <a:ea typeface="Source Sans Pro"/>
                <a:cs typeface="Source Sans Pro"/>
                <a:sym typeface="Source Sans Pro"/>
              </a:rPr>
              <a:t>Top e-commerce sites in US</a:t>
            </a:r>
            <a:endParaRPr>
              <a:solidFill>
                <a:srgbClr val="7F7F7F"/>
              </a:solidFill>
              <a:latin typeface="Source Sans Pro"/>
              <a:ea typeface="Source Sans Pro"/>
              <a:cs typeface="Source Sans Pro"/>
              <a:sym typeface="Source Sans Pro"/>
            </a:endParaRPr>
          </a:p>
        </p:txBody>
      </p:sp>
      <p:sp>
        <p:nvSpPr>
          <p:cNvPr id="512" name="Google Shape;512;p17"/>
          <p:cNvSpPr txBox="1"/>
          <p:nvPr/>
        </p:nvSpPr>
        <p:spPr>
          <a:xfrm>
            <a:off x="5017550" y="3980963"/>
            <a:ext cx="3683700" cy="2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ource Sans Pro Light"/>
                <a:ea typeface="Source Sans Pro Light"/>
                <a:cs typeface="Source Sans Pro Light"/>
                <a:sym typeface="Source Sans Pro Light"/>
              </a:rPr>
              <a:t>https://www.statista.com/statistics/646030/united-states-top-online-stores-united-states-ecommercedb/</a:t>
            </a:r>
            <a:endParaRPr sz="700">
              <a:latin typeface="Source Sans Pro Light"/>
              <a:ea typeface="Source Sans Pro Light"/>
              <a:cs typeface="Source Sans Pro Light"/>
              <a:sym typeface="Source Sans Pro Light"/>
            </a:endParaRPr>
          </a:p>
        </p:txBody>
      </p:sp>
      <p:sp>
        <p:nvSpPr>
          <p:cNvPr id="513" name="Google Shape;513;p17"/>
          <p:cNvSpPr txBox="1"/>
          <p:nvPr/>
        </p:nvSpPr>
        <p:spPr>
          <a:xfrm>
            <a:off x="7754675" y="3734075"/>
            <a:ext cx="11751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F7F7F"/>
                </a:solidFill>
                <a:latin typeface="Source Sans Pro"/>
                <a:ea typeface="Source Sans Pro"/>
                <a:cs typeface="Source Sans Pro"/>
                <a:sym typeface="Source Sans Pro"/>
              </a:rPr>
              <a:t>Statista 2019</a:t>
            </a:r>
            <a:endParaRPr sz="1000">
              <a:solidFill>
                <a:srgbClr val="7F7F7F"/>
              </a:solidFill>
              <a:latin typeface="Source Sans Pro"/>
              <a:ea typeface="Source Sans Pro"/>
              <a:cs typeface="Source Sans Pro"/>
              <a:sym typeface="Source Sans Pro"/>
            </a:endParaRPr>
          </a:p>
        </p:txBody>
      </p:sp>
      <p:sp>
        <p:nvSpPr>
          <p:cNvPr id="514" name="Google Shape;514;p17"/>
          <p:cNvSpPr/>
          <p:nvPr/>
        </p:nvSpPr>
        <p:spPr>
          <a:xfrm>
            <a:off x="5001063" y="1279338"/>
            <a:ext cx="3683700" cy="273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577725" y="1603750"/>
            <a:ext cx="857400" cy="1612800"/>
          </a:xfrm>
          <a:prstGeom prst="roundRect">
            <a:avLst>
              <a:gd name="adj" fmla="val 16667"/>
            </a:avLst>
          </a:prstGeom>
          <a:noFill/>
          <a:ln w="952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2176725" y="2250920"/>
            <a:ext cx="857400" cy="933300"/>
          </a:xfrm>
          <a:prstGeom prst="roundRect">
            <a:avLst>
              <a:gd name="adj" fmla="val 16667"/>
            </a:avLst>
          </a:prstGeom>
          <a:noFill/>
          <a:ln w="952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3588900" y="2383174"/>
            <a:ext cx="857400" cy="801000"/>
          </a:xfrm>
          <a:prstGeom prst="roundRect">
            <a:avLst>
              <a:gd name="adj" fmla="val 16667"/>
            </a:avLst>
          </a:prstGeom>
          <a:noFill/>
          <a:ln w="952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 name="Google Shape;518;p17"/>
          <p:cNvCxnSpPr/>
          <p:nvPr/>
        </p:nvCxnSpPr>
        <p:spPr>
          <a:xfrm rot="10800000" flipH="1">
            <a:off x="1446650" y="1688300"/>
            <a:ext cx="3673800" cy="34500"/>
          </a:xfrm>
          <a:prstGeom prst="straightConnector1">
            <a:avLst/>
          </a:prstGeom>
          <a:noFill/>
          <a:ln w="9525" cap="flat" cmpd="sng">
            <a:solidFill>
              <a:srgbClr val="00CEF6"/>
            </a:solidFill>
            <a:prstDash val="solid"/>
            <a:round/>
            <a:headEnd type="none" w="med" len="med"/>
            <a:tailEnd type="stealth" w="med" len="med"/>
          </a:ln>
        </p:spPr>
      </p:cxnSp>
      <p:cxnSp>
        <p:nvCxnSpPr>
          <p:cNvPr id="519" name="Google Shape;519;p17"/>
          <p:cNvCxnSpPr/>
          <p:nvPr/>
        </p:nvCxnSpPr>
        <p:spPr>
          <a:xfrm rot="10800000" flipH="1">
            <a:off x="3008050" y="2090150"/>
            <a:ext cx="2261700" cy="206700"/>
          </a:xfrm>
          <a:prstGeom prst="straightConnector1">
            <a:avLst/>
          </a:prstGeom>
          <a:noFill/>
          <a:ln w="9525" cap="flat" cmpd="sng">
            <a:solidFill>
              <a:srgbClr val="00CEF6"/>
            </a:solidFill>
            <a:prstDash val="solid"/>
            <a:round/>
            <a:headEnd type="none" w="med" len="med"/>
            <a:tailEnd type="stealth" w="med" len="med"/>
          </a:ln>
        </p:spPr>
      </p:cxnSp>
      <p:cxnSp>
        <p:nvCxnSpPr>
          <p:cNvPr id="520" name="Google Shape;520;p17"/>
          <p:cNvCxnSpPr/>
          <p:nvPr/>
        </p:nvCxnSpPr>
        <p:spPr>
          <a:xfrm rot="10800000" flipH="1">
            <a:off x="4444850" y="1936725"/>
            <a:ext cx="721800" cy="515400"/>
          </a:xfrm>
          <a:prstGeom prst="straightConnector1">
            <a:avLst/>
          </a:prstGeom>
          <a:noFill/>
          <a:ln w="9525" cap="flat" cmpd="sng">
            <a:solidFill>
              <a:srgbClr val="00CEF6"/>
            </a:solidFill>
            <a:prstDash val="solid"/>
            <a:round/>
            <a:headEnd type="none" w="med" len="med"/>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526" name="Google Shape;526;p18"/>
          <p:cNvSpPr txBox="1">
            <a:spLocks noGrp="1"/>
          </p:cNvSpPr>
          <p:nvPr>
            <p:ph type="title" idx="4294967295"/>
          </p:nvPr>
        </p:nvSpPr>
        <p:spPr>
          <a:xfrm>
            <a:off x="1313250" y="15025"/>
            <a:ext cx="65175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WISH.COM SWOT ANALYSIS  </a:t>
            </a:r>
            <a:endParaRPr/>
          </a:p>
        </p:txBody>
      </p:sp>
      <p:pic>
        <p:nvPicPr>
          <p:cNvPr id="527" name="Google Shape;527;p18"/>
          <p:cNvPicPr preferRelativeResize="0"/>
          <p:nvPr/>
        </p:nvPicPr>
        <p:blipFill>
          <a:blip r:embed="rId3">
            <a:alphaModFix/>
          </a:blip>
          <a:stretch>
            <a:fillRect/>
          </a:stretch>
        </p:blipFill>
        <p:spPr>
          <a:xfrm>
            <a:off x="820200" y="730825"/>
            <a:ext cx="7281651" cy="425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533" name="Google Shape;533;p19"/>
          <p:cNvSpPr txBox="1">
            <a:spLocks noGrp="1"/>
          </p:cNvSpPr>
          <p:nvPr>
            <p:ph type="title"/>
          </p:nvPr>
        </p:nvSpPr>
        <p:spPr>
          <a:xfrm>
            <a:off x="229350" y="0"/>
            <a:ext cx="86853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CURRENT COMPANY PERFORMANCE: DECLINES DUE TO THREE CAUSES  </a:t>
            </a:r>
            <a:endParaRPr/>
          </a:p>
        </p:txBody>
      </p:sp>
      <p:pic>
        <p:nvPicPr>
          <p:cNvPr id="534" name="Google Shape;534;p19"/>
          <p:cNvPicPr preferRelativeResize="0"/>
          <p:nvPr/>
        </p:nvPicPr>
        <p:blipFill rotWithShape="1">
          <a:blip r:embed="rId3">
            <a:alphaModFix/>
          </a:blip>
          <a:srcRect r="80084"/>
          <a:stretch/>
        </p:blipFill>
        <p:spPr>
          <a:xfrm>
            <a:off x="5683625" y="3224350"/>
            <a:ext cx="967262" cy="1537475"/>
          </a:xfrm>
          <a:prstGeom prst="rect">
            <a:avLst/>
          </a:prstGeom>
          <a:noFill/>
          <a:ln w="9525" cap="flat" cmpd="sng">
            <a:solidFill>
              <a:srgbClr val="7F7F7F"/>
            </a:solidFill>
            <a:prstDash val="solid"/>
            <a:round/>
            <a:headEnd type="none" w="sm" len="sm"/>
            <a:tailEnd type="none" w="sm" len="sm"/>
          </a:ln>
        </p:spPr>
      </p:pic>
      <p:pic>
        <p:nvPicPr>
          <p:cNvPr id="535" name="Google Shape;535;p19"/>
          <p:cNvPicPr preferRelativeResize="0"/>
          <p:nvPr/>
        </p:nvPicPr>
        <p:blipFill>
          <a:blip r:embed="rId4">
            <a:alphaModFix/>
          </a:blip>
          <a:stretch>
            <a:fillRect/>
          </a:stretch>
        </p:blipFill>
        <p:spPr>
          <a:xfrm>
            <a:off x="6506650" y="1926100"/>
            <a:ext cx="1662357" cy="1212775"/>
          </a:xfrm>
          <a:prstGeom prst="rect">
            <a:avLst/>
          </a:prstGeom>
          <a:noFill/>
          <a:ln w="9525" cap="flat" cmpd="sng">
            <a:solidFill>
              <a:srgbClr val="7F7F7F"/>
            </a:solidFill>
            <a:prstDash val="solid"/>
            <a:round/>
            <a:headEnd type="none" w="sm" len="sm"/>
            <a:tailEnd type="none" w="sm" len="sm"/>
          </a:ln>
        </p:spPr>
      </p:pic>
      <p:pic>
        <p:nvPicPr>
          <p:cNvPr id="536" name="Google Shape;536;p19"/>
          <p:cNvPicPr preferRelativeResize="0"/>
          <p:nvPr/>
        </p:nvPicPr>
        <p:blipFill>
          <a:blip r:embed="rId5">
            <a:alphaModFix/>
          </a:blip>
          <a:stretch>
            <a:fillRect/>
          </a:stretch>
        </p:blipFill>
        <p:spPr>
          <a:xfrm>
            <a:off x="2711200" y="1945822"/>
            <a:ext cx="2754350" cy="1445353"/>
          </a:xfrm>
          <a:prstGeom prst="rect">
            <a:avLst/>
          </a:prstGeom>
          <a:noFill/>
          <a:ln w="9525" cap="flat" cmpd="sng">
            <a:solidFill>
              <a:srgbClr val="7F7F7F"/>
            </a:solidFill>
            <a:prstDash val="solid"/>
            <a:round/>
            <a:headEnd type="none" w="sm" len="sm"/>
            <a:tailEnd type="none" w="sm" len="sm"/>
          </a:ln>
        </p:spPr>
      </p:pic>
      <p:pic>
        <p:nvPicPr>
          <p:cNvPr id="537" name="Google Shape;537;p19"/>
          <p:cNvPicPr preferRelativeResize="0"/>
          <p:nvPr/>
        </p:nvPicPr>
        <p:blipFill>
          <a:blip r:embed="rId6">
            <a:alphaModFix/>
          </a:blip>
          <a:stretch>
            <a:fillRect/>
          </a:stretch>
        </p:blipFill>
        <p:spPr>
          <a:xfrm>
            <a:off x="2711200" y="3434724"/>
            <a:ext cx="2754350" cy="1327097"/>
          </a:xfrm>
          <a:prstGeom prst="rect">
            <a:avLst/>
          </a:prstGeom>
          <a:noFill/>
          <a:ln w="9525" cap="flat" cmpd="sng">
            <a:solidFill>
              <a:srgbClr val="7F7F7F"/>
            </a:solidFill>
            <a:prstDash val="solid"/>
            <a:round/>
            <a:headEnd type="none" w="sm" len="sm"/>
            <a:tailEnd type="none" w="sm" len="sm"/>
          </a:ln>
        </p:spPr>
      </p:pic>
      <p:pic>
        <p:nvPicPr>
          <p:cNvPr id="538" name="Google Shape;538;p19"/>
          <p:cNvPicPr preferRelativeResize="0"/>
          <p:nvPr/>
        </p:nvPicPr>
        <p:blipFill>
          <a:blip r:embed="rId7">
            <a:alphaModFix/>
          </a:blip>
          <a:stretch>
            <a:fillRect/>
          </a:stretch>
        </p:blipFill>
        <p:spPr>
          <a:xfrm>
            <a:off x="210375" y="1945825"/>
            <a:ext cx="2341175" cy="2816001"/>
          </a:xfrm>
          <a:prstGeom prst="rect">
            <a:avLst/>
          </a:prstGeom>
          <a:noFill/>
          <a:ln w="9525" cap="flat" cmpd="sng">
            <a:solidFill>
              <a:srgbClr val="7F7F7F"/>
            </a:solidFill>
            <a:prstDash val="solid"/>
            <a:round/>
            <a:headEnd type="none" w="sm" len="sm"/>
            <a:tailEnd type="none" w="sm" len="sm"/>
          </a:ln>
        </p:spPr>
      </p:pic>
      <p:pic>
        <p:nvPicPr>
          <p:cNvPr id="539" name="Google Shape;539;p19"/>
          <p:cNvPicPr preferRelativeResize="0"/>
          <p:nvPr/>
        </p:nvPicPr>
        <p:blipFill rotWithShape="1">
          <a:blip r:embed="rId3">
            <a:alphaModFix/>
          </a:blip>
          <a:srcRect l="51797"/>
          <a:stretch/>
        </p:blipFill>
        <p:spPr>
          <a:xfrm>
            <a:off x="6650882" y="3224350"/>
            <a:ext cx="2341167" cy="1537475"/>
          </a:xfrm>
          <a:prstGeom prst="rect">
            <a:avLst/>
          </a:prstGeom>
          <a:noFill/>
          <a:ln w="9525" cap="flat" cmpd="sng">
            <a:solidFill>
              <a:srgbClr val="7F7F7F"/>
            </a:solidFill>
            <a:prstDash val="solid"/>
            <a:round/>
            <a:headEnd type="none" w="sm" len="sm"/>
            <a:tailEnd type="none" w="sm" len="sm"/>
          </a:ln>
        </p:spPr>
      </p:pic>
      <p:sp>
        <p:nvSpPr>
          <p:cNvPr id="540" name="Google Shape;540;p19"/>
          <p:cNvSpPr/>
          <p:nvPr/>
        </p:nvSpPr>
        <p:spPr>
          <a:xfrm>
            <a:off x="1507975" y="2151575"/>
            <a:ext cx="548700" cy="26103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a:off x="3695672" y="2070200"/>
            <a:ext cx="652800" cy="525600"/>
          </a:xfrm>
          <a:prstGeom prst="rect">
            <a:avLst/>
          </a:prstGeom>
          <a:noFill/>
          <a:ln w="19050" cap="flat" cmpd="sng">
            <a:solidFill>
              <a:srgbClr val="8EC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a:off x="3695672" y="3648775"/>
            <a:ext cx="652800" cy="525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5683625" y="3988200"/>
            <a:ext cx="3308400" cy="4428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19"/>
          <p:cNvCxnSpPr>
            <a:stCxn id="543" idx="0"/>
          </p:cNvCxnSpPr>
          <p:nvPr/>
        </p:nvCxnSpPr>
        <p:spPr>
          <a:xfrm rot="10800000">
            <a:off x="6753425" y="3027900"/>
            <a:ext cx="584400" cy="960300"/>
          </a:xfrm>
          <a:prstGeom prst="straightConnector1">
            <a:avLst/>
          </a:prstGeom>
          <a:noFill/>
          <a:ln w="19050" cap="flat" cmpd="sng">
            <a:solidFill>
              <a:srgbClr val="CC0000"/>
            </a:solidFill>
            <a:prstDash val="solid"/>
            <a:round/>
            <a:headEnd type="triangle" w="med" len="med"/>
            <a:tailEnd type="oval" w="med" len="med"/>
          </a:ln>
        </p:spPr>
      </p:cxnSp>
      <p:sp>
        <p:nvSpPr>
          <p:cNvPr id="545" name="Google Shape;545;p19"/>
          <p:cNvSpPr txBox="1"/>
          <p:nvPr/>
        </p:nvSpPr>
        <p:spPr>
          <a:xfrm>
            <a:off x="2957525" y="2256800"/>
            <a:ext cx="6528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8EC400"/>
                </a:solidFill>
                <a:latin typeface="Source Sans Pro"/>
                <a:ea typeface="Source Sans Pro"/>
                <a:cs typeface="Source Sans Pro"/>
                <a:sym typeface="Source Sans Pro"/>
              </a:rPr>
              <a:t>2018</a:t>
            </a:r>
            <a:endParaRPr b="1">
              <a:solidFill>
                <a:srgbClr val="8EC400"/>
              </a:solidFill>
              <a:latin typeface="Source Sans Pro"/>
              <a:ea typeface="Source Sans Pro"/>
              <a:cs typeface="Source Sans Pro"/>
              <a:sym typeface="Source Sans Pro"/>
            </a:endParaRPr>
          </a:p>
        </p:txBody>
      </p:sp>
      <p:sp>
        <p:nvSpPr>
          <p:cNvPr id="546" name="Google Shape;546;p19"/>
          <p:cNvSpPr txBox="1"/>
          <p:nvPr/>
        </p:nvSpPr>
        <p:spPr>
          <a:xfrm>
            <a:off x="2933525" y="3648775"/>
            <a:ext cx="700800" cy="5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C0000"/>
                </a:solidFill>
                <a:latin typeface="Source Sans Pro"/>
                <a:ea typeface="Source Sans Pro"/>
                <a:cs typeface="Source Sans Pro"/>
                <a:sym typeface="Source Sans Pro"/>
              </a:rPr>
              <a:t>2019</a:t>
            </a:r>
            <a:endParaRPr>
              <a:solidFill>
                <a:srgbClr val="CC0000"/>
              </a:solidFill>
            </a:endParaRPr>
          </a:p>
        </p:txBody>
      </p:sp>
      <p:sp>
        <p:nvSpPr>
          <p:cNvPr id="547" name="Google Shape;547;p19"/>
          <p:cNvSpPr txBox="1"/>
          <p:nvPr/>
        </p:nvSpPr>
        <p:spPr>
          <a:xfrm>
            <a:off x="210350" y="764075"/>
            <a:ext cx="2341200" cy="98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1.</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Fewer Ad Campaigns  causing drop in New Users.</a:t>
            </a:r>
            <a:endParaRPr>
              <a:latin typeface="Source Sans Pro"/>
              <a:ea typeface="Source Sans Pro"/>
              <a:cs typeface="Source Sans Pro"/>
              <a:sym typeface="Source Sans Pro"/>
            </a:endParaRPr>
          </a:p>
        </p:txBody>
      </p:sp>
      <p:sp>
        <p:nvSpPr>
          <p:cNvPr id="548" name="Google Shape;548;p19"/>
          <p:cNvSpPr txBox="1"/>
          <p:nvPr/>
        </p:nvSpPr>
        <p:spPr>
          <a:xfrm>
            <a:off x="2711225" y="821825"/>
            <a:ext cx="27543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2.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Nest Brand products not being advertised. $1.97M loss </a:t>
            </a:r>
            <a:endParaRPr>
              <a:latin typeface="Source Sans Pro"/>
              <a:ea typeface="Source Sans Pro"/>
              <a:cs typeface="Source Sans Pro"/>
              <a:sym typeface="Source Sans Pro"/>
            </a:endParaRPr>
          </a:p>
        </p:txBody>
      </p:sp>
      <p:sp>
        <p:nvSpPr>
          <p:cNvPr id="549" name="Google Shape;549;p19"/>
          <p:cNvSpPr txBox="1"/>
          <p:nvPr/>
        </p:nvSpPr>
        <p:spPr>
          <a:xfrm>
            <a:off x="5683625" y="821825"/>
            <a:ext cx="33084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3.</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Slow load time for desktop “Payment” pages causing spike in Check-Out abandonment. $2.9M loss</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555" name="Google Shape;555;p20"/>
          <p:cNvGrpSpPr/>
          <p:nvPr/>
        </p:nvGrpSpPr>
        <p:grpSpPr>
          <a:xfrm>
            <a:off x="918126" y="1172130"/>
            <a:ext cx="2949799" cy="2941544"/>
            <a:chOff x="2768474" y="949849"/>
            <a:chExt cx="3047628" cy="3170450"/>
          </a:xfrm>
        </p:grpSpPr>
        <p:sp>
          <p:nvSpPr>
            <p:cNvPr id="556" name="Google Shape;556;p20"/>
            <p:cNvSpPr/>
            <p:nvPr/>
          </p:nvSpPr>
          <p:spPr>
            <a:xfrm rot="5400000">
              <a:off x="2768474" y="949849"/>
              <a:ext cx="1706700" cy="17067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rot="5400000" flipH="1">
              <a:off x="3109874" y="2754999"/>
              <a:ext cx="1365300" cy="13653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rot="10800000">
              <a:off x="4573417" y="1713349"/>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flipH="1">
              <a:off x="4573502" y="2755001"/>
              <a:ext cx="1242600" cy="1159500"/>
            </a:xfrm>
            <a:prstGeom prst="teardrop">
              <a:avLst>
                <a:gd name="adj" fmla="val 100000"/>
              </a:avLst>
            </a:prstGeom>
            <a:solidFill>
              <a:srgbClr val="57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0"/>
          <p:cNvSpPr txBox="1"/>
          <p:nvPr/>
        </p:nvSpPr>
        <p:spPr>
          <a:xfrm>
            <a:off x="1175475" y="1572650"/>
            <a:ext cx="12651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Shopping Behaviour</a:t>
            </a:r>
            <a:endParaRPr sz="2000">
              <a:solidFill>
                <a:srgbClr val="EFEFEF"/>
              </a:solidFill>
              <a:latin typeface="Lobster"/>
              <a:ea typeface="Lobster"/>
              <a:cs typeface="Lobster"/>
              <a:sym typeface="Lobster"/>
            </a:endParaRPr>
          </a:p>
        </p:txBody>
      </p:sp>
      <p:sp>
        <p:nvSpPr>
          <p:cNvPr id="561" name="Google Shape;561;p20"/>
          <p:cNvSpPr txBox="1"/>
          <p:nvPr/>
        </p:nvSpPr>
        <p:spPr>
          <a:xfrm>
            <a:off x="1308700" y="2974350"/>
            <a:ext cx="12651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EFEFEF"/>
                </a:solidFill>
                <a:latin typeface="Lobster"/>
                <a:ea typeface="Lobster"/>
                <a:cs typeface="Lobster"/>
                <a:sym typeface="Lobster"/>
              </a:rPr>
              <a:t>Checkout Behaviour</a:t>
            </a:r>
            <a:endParaRPr sz="2000">
              <a:solidFill>
                <a:srgbClr val="EFEFEF"/>
              </a:solidFill>
              <a:latin typeface="Lobster"/>
              <a:ea typeface="Lobster"/>
              <a:cs typeface="Lobster"/>
              <a:sym typeface="Lobster"/>
            </a:endParaRPr>
          </a:p>
        </p:txBody>
      </p:sp>
      <p:sp>
        <p:nvSpPr>
          <p:cNvPr id="562" name="Google Shape;562;p20"/>
          <p:cNvSpPr txBox="1"/>
          <p:nvPr/>
        </p:nvSpPr>
        <p:spPr>
          <a:xfrm>
            <a:off x="2497600" y="2012750"/>
            <a:ext cx="12027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FEFEF"/>
                </a:solidFill>
                <a:latin typeface="Lobster"/>
                <a:ea typeface="Lobster"/>
                <a:cs typeface="Lobster"/>
                <a:sym typeface="Lobster"/>
              </a:rPr>
              <a:t>Product </a:t>
            </a:r>
            <a:endParaRPr sz="1800">
              <a:solidFill>
                <a:srgbClr val="EFEFEF"/>
              </a:solidFill>
              <a:latin typeface="Lobster"/>
              <a:ea typeface="Lobster"/>
              <a:cs typeface="Lobster"/>
              <a:sym typeface="Lobster"/>
            </a:endParaRPr>
          </a:p>
          <a:p>
            <a:pPr marL="0" lvl="0" indent="0" algn="ctr" rtl="0">
              <a:spcBef>
                <a:spcPts val="0"/>
              </a:spcBef>
              <a:spcAft>
                <a:spcPts val="0"/>
              </a:spcAft>
              <a:buNone/>
            </a:pPr>
            <a:r>
              <a:rPr lang="en" sz="1800">
                <a:solidFill>
                  <a:srgbClr val="EFEFEF"/>
                </a:solidFill>
                <a:latin typeface="Lobster"/>
                <a:ea typeface="Lobster"/>
                <a:cs typeface="Lobster"/>
                <a:sym typeface="Lobster"/>
              </a:rPr>
              <a:t>Listing</a:t>
            </a:r>
            <a:endParaRPr sz="1800">
              <a:solidFill>
                <a:srgbClr val="EFEFEF"/>
              </a:solidFill>
              <a:latin typeface="Lobster"/>
              <a:ea typeface="Lobster"/>
              <a:cs typeface="Lobster"/>
              <a:sym typeface="Lobster"/>
            </a:endParaRPr>
          </a:p>
        </p:txBody>
      </p:sp>
      <p:sp>
        <p:nvSpPr>
          <p:cNvPr id="563" name="Google Shape;563;p20"/>
          <p:cNvSpPr txBox="1"/>
          <p:nvPr/>
        </p:nvSpPr>
        <p:spPr>
          <a:xfrm>
            <a:off x="2650000" y="2971875"/>
            <a:ext cx="12027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EFEFEF"/>
                </a:solidFill>
                <a:latin typeface="Lobster"/>
                <a:ea typeface="Lobster"/>
                <a:cs typeface="Lobster"/>
                <a:sym typeface="Lobster"/>
              </a:rPr>
              <a:t>Product Performance</a:t>
            </a:r>
            <a:endParaRPr sz="1600">
              <a:solidFill>
                <a:srgbClr val="EFEFEF"/>
              </a:solidFill>
              <a:latin typeface="Lobster"/>
              <a:ea typeface="Lobster"/>
              <a:cs typeface="Lobster"/>
              <a:sym typeface="Lobster"/>
            </a:endParaRPr>
          </a:p>
        </p:txBody>
      </p:sp>
      <p:sp>
        <p:nvSpPr>
          <p:cNvPr id="564" name="Google Shape;564;p20"/>
          <p:cNvSpPr txBox="1"/>
          <p:nvPr/>
        </p:nvSpPr>
        <p:spPr>
          <a:xfrm>
            <a:off x="4488100" y="1448525"/>
            <a:ext cx="4274400" cy="3018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333E48"/>
                </a:solidFill>
                <a:latin typeface="Source Sans Pro"/>
                <a:ea typeface="Source Sans Pro"/>
                <a:cs typeface="Source Sans Pro"/>
                <a:sym typeface="Source Sans Pro"/>
              </a:rPr>
              <a:t>As an a e-commerce company, Wish aims to increase Revenue every quarter by attracting more customers to purchase their products. </a:t>
            </a:r>
            <a:r>
              <a:rPr lang="en">
                <a:solidFill>
                  <a:srgbClr val="333E48"/>
                </a:solidFill>
                <a:latin typeface="Source Sans Pro SemiBold"/>
                <a:ea typeface="Source Sans Pro SemiBold"/>
                <a:cs typeface="Source Sans Pro SemiBold"/>
                <a:sym typeface="Source Sans Pro SemiBold"/>
              </a:rPr>
              <a:t>Increased Revenue means increased profits.</a:t>
            </a:r>
            <a:endParaRPr>
              <a:solidFill>
                <a:srgbClr val="333E48"/>
              </a:solidFill>
              <a:latin typeface="Source Sans Pro SemiBold"/>
              <a:ea typeface="Source Sans Pro SemiBold"/>
              <a:cs typeface="Source Sans Pro SemiBold"/>
              <a:sym typeface="Source Sans Pro SemiBold"/>
            </a:endParaRPr>
          </a:p>
          <a:p>
            <a:pPr marL="0" lvl="0" indent="0" algn="just" rtl="0">
              <a:spcBef>
                <a:spcPts val="0"/>
              </a:spcBef>
              <a:spcAft>
                <a:spcPts val="0"/>
              </a:spcAft>
              <a:buNone/>
            </a:pP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r>
              <a:rPr lang="en">
                <a:solidFill>
                  <a:srgbClr val="333E48"/>
                </a:solidFill>
                <a:latin typeface="Source Sans Pro"/>
                <a:ea typeface="Source Sans Pro"/>
                <a:cs typeface="Source Sans Pro"/>
                <a:sym typeface="Source Sans Pro"/>
              </a:rPr>
              <a:t>Tracking Revenue involves several metrics that  Wish must consider, these include: shopping cart behaviour, checkout behaviour, product performance, and product listing</a:t>
            </a: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endParaRPr>
              <a:solidFill>
                <a:srgbClr val="333E48"/>
              </a:solidFill>
              <a:latin typeface="Source Sans Pro"/>
              <a:ea typeface="Source Sans Pro"/>
              <a:cs typeface="Source Sans Pro"/>
              <a:sym typeface="Source Sans Pro"/>
            </a:endParaRPr>
          </a:p>
          <a:p>
            <a:pPr marL="0" lvl="0" indent="0" algn="just" rtl="0">
              <a:spcBef>
                <a:spcPts val="0"/>
              </a:spcBef>
              <a:spcAft>
                <a:spcPts val="0"/>
              </a:spcAft>
              <a:buNone/>
            </a:pPr>
            <a:r>
              <a:rPr lang="en">
                <a:solidFill>
                  <a:srgbClr val="333E48"/>
                </a:solidFill>
                <a:latin typeface="Source Sans Pro"/>
                <a:ea typeface="Source Sans Pro"/>
                <a:cs typeface="Source Sans Pro"/>
                <a:sym typeface="Source Sans Pro"/>
              </a:rPr>
              <a:t>Unfortunately, Revenue and many of these metrics have experience a drastic negative change from 2018 to  2019.</a:t>
            </a:r>
            <a:endParaRPr>
              <a:solidFill>
                <a:srgbClr val="333E48"/>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565" name="Google Shape;565;p20"/>
          <p:cNvSpPr txBox="1">
            <a:spLocks noGrp="1"/>
          </p:cNvSpPr>
          <p:nvPr>
            <p:ph type="title" idx="4294967295"/>
          </p:nvPr>
        </p:nvSpPr>
        <p:spPr>
          <a:xfrm>
            <a:off x="1073700" y="139975"/>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KPI: REVENUE</a:t>
            </a:r>
            <a:endParaRPr/>
          </a:p>
        </p:txBody>
      </p:sp>
      <p:sp>
        <p:nvSpPr>
          <p:cNvPr id="566" name="Google Shape;566;p20"/>
          <p:cNvSpPr txBox="1"/>
          <p:nvPr/>
        </p:nvSpPr>
        <p:spPr>
          <a:xfrm flipH="1">
            <a:off x="4559575" y="837950"/>
            <a:ext cx="39972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8EC400"/>
                </a:solidFill>
                <a:latin typeface="Source Sans Pro"/>
                <a:ea typeface="Source Sans Pro"/>
                <a:cs typeface="Source Sans Pro"/>
                <a:sym typeface="Source Sans Pro"/>
              </a:rPr>
              <a:t>GOAL</a:t>
            </a:r>
            <a:endParaRPr sz="1800" b="1">
              <a:solidFill>
                <a:srgbClr val="8EC400"/>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72" name="Google Shape;572;p21"/>
          <p:cNvSpPr txBox="1"/>
          <p:nvPr/>
        </p:nvSpPr>
        <p:spPr>
          <a:xfrm>
            <a:off x="1045050" y="177600"/>
            <a:ext cx="7053900" cy="6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00CEF6"/>
                </a:solidFill>
                <a:latin typeface="Oswald"/>
                <a:ea typeface="Oswald"/>
                <a:cs typeface="Oswald"/>
                <a:sym typeface="Oswald"/>
              </a:rPr>
              <a:t>REVENUE: 98% DECREASE  </a:t>
            </a:r>
            <a:endParaRPr>
              <a:latin typeface="Source Sans Pro"/>
              <a:ea typeface="Source Sans Pro"/>
              <a:cs typeface="Source Sans Pro"/>
              <a:sym typeface="Source Sans Pro"/>
            </a:endParaRPr>
          </a:p>
        </p:txBody>
      </p:sp>
      <p:pic>
        <p:nvPicPr>
          <p:cNvPr id="573" name="Google Shape;573;p21"/>
          <p:cNvPicPr preferRelativeResize="0"/>
          <p:nvPr/>
        </p:nvPicPr>
        <p:blipFill>
          <a:blip r:embed="rId3">
            <a:alphaModFix/>
          </a:blip>
          <a:stretch>
            <a:fillRect/>
          </a:stretch>
        </p:blipFill>
        <p:spPr>
          <a:xfrm>
            <a:off x="4440338" y="848750"/>
            <a:ext cx="4227198" cy="2491399"/>
          </a:xfrm>
          <a:prstGeom prst="rect">
            <a:avLst/>
          </a:prstGeom>
          <a:noFill/>
          <a:ln w="9525" cap="flat" cmpd="sng">
            <a:solidFill>
              <a:schemeClr val="dk2"/>
            </a:solidFill>
            <a:prstDash val="solid"/>
            <a:round/>
            <a:headEnd type="none" w="sm" len="sm"/>
            <a:tailEnd type="none" w="sm" len="sm"/>
          </a:ln>
        </p:spPr>
      </p:pic>
      <p:pic>
        <p:nvPicPr>
          <p:cNvPr id="574" name="Google Shape;574;p21"/>
          <p:cNvPicPr preferRelativeResize="0"/>
          <p:nvPr/>
        </p:nvPicPr>
        <p:blipFill>
          <a:blip r:embed="rId4">
            <a:alphaModFix/>
          </a:blip>
          <a:stretch>
            <a:fillRect/>
          </a:stretch>
        </p:blipFill>
        <p:spPr>
          <a:xfrm>
            <a:off x="476463" y="862200"/>
            <a:ext cx="3881076" cy="2491400"/>
          </a:xfrm>
          <a:prstGeom prst="rect">
            <a:avLst/>
          </a:prstGeom>
          <a:noFill/>
          <a:ln w="9525" cap="flat" cmpd="sng">
            <a:solidFill>
              <a:schemeClr val="dk2"/>
            </a:solidFill>
            <a:prstDash val="solid"/>
            <a:round/>
            <a:headEnd type="none" w="sm" len="sm"/>
            <a:tailEnd type="none" w="sm" len="sm"/>
          </a:ln>
        </p:spPr>
      </p:pic>
      <p:sp>
        <p:nvSpPr>
          <p:cNvPr id="575" name="Google Shape;575;p21"/>
          <p:cNvSpPr txBox="1"/>
          <p:nvPr/>
        </p:nvSpPr>
        <p:spPr>
          <a:xfrm>
            <a:off x="476475" y="3524250"/>
            <a:ext cx="8190900" cy="897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Overall drastic decrease in the revenue from 2018 to 2019 equals $2.9M in lost revenue.</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November has been the peak period for both the year, this might be due to the sales and offers.</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Noticeable decrease in Revenue was the first sign that there were major problems for the site. </a:t>
            </a:r>
            <a:endParaRPr>
              <a:latin typeface="Source Sans Pro"/>
              <a:ea typeface="Source Sans Pro"/>
              <a:cs typeface="Source Sans Pro"/>
              <a:sym typeface="Source Sans Pro"/>
            </a:endParaRPr>
          </a:p>
        </p:txBody>
      </p:sp>
      <p:sp>
        <p:nvSpPr>
          <p:cNvPr id="576" name="Google Shape;576;p21"/>
          <p:cNvSpPr/>
          <p:nvPr/>
        </p:nvSpPr>
        <p:spPr>
          <a:xfrm>
            <a:off x="1510507" y="2719375"/>
            <a:ext cx="682800" cy="62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5768713" y="2719375"/>
            <a:ext cx="682800" cy="62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3086</Words>
  <Application>Microsoft Office PowerPoint</Application>
  <PresentationFormat>On-screen Show (16:9)</PresentationFormat>
  <Paragraphs>258</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Source Sans Pro ExtraLight</vt:lpstr>
      <vt:lpstr>Oswald</vt:lpstr>
      <vt:lpstr>Source Sans Pro SemiBold</vt:lpstr>
      <vt:lpstr>Arial</vt:lpstr>
      <vt:lpstr>Lobster</vt:lpstr>
      <vt:lpstr>Oswald Regular</vt:lpstr>
      <vt:lpstr>Source Sans Pro Light</vt:lpstr>
      <vt:lpstr>Source Sans Pro</vt:lpstr>
      <vt:lpstr>Quince template</vt:lpstr>
      <vt:lpstr>Digital Marketing Analysis using Google Analytics</vt:lpstr>
      <vt:lpstr>ITINERARY</vt:lpstr>
      <vt:lpstr>ABOUT WISH.COM</vt:lpstr>
      <vt:lpstr>Wish Customer Base: Male, 25 -34, North American, Buys on Mobile </vt:lpstr>
      <vt:lpstr>WISH.COM COMPETITOR ANALYSIS  </vt:lpstr>
      <vt:lpstr>WISH.COM SWOT ANALYSIS  </vt:lpstr>
      <vt:lpstr>CURRENT COMPANY PERFORMANCE: DECLINES DUE TO THREE CAUSES  </vt:lpstr>
      <vt:lpstr>KPI: REVENUE</vt:lpstr>
      <vt:lpstr>PowerPoint Presentation</vt:lpstr>
      <vt:lpstr>PowerPoint Presentation</vt:lpstr>
      <vt:lpstr>KPI: ACTIVE USER BASE</vt:lpstr>
      <vt:lpstr>ACTIVE USER BASE: DOWN 19.14% FROM PREVIOUS YEAR</vt:lpstr>
      <vt:lpstr>ACTIVE USER BASE: METRICS</vt:lpstr>
      <vt:lpstr>KPI: CHANNEL TRAFFIC</vt:lpstr>
      <vt:lpstr>CHANNEL TRAFFIC: SOCIAL DOWN 77%</vt:lpstr>
      <vt:lpstr>CHANNEL TRAFFIC: METRICS</vt:lpstr>
      <vt:lpstr>KPI: REPEAT CUSTOMER PURCHASE</vt:lpstr>
      <vt:lpstr>PowerPoint Presentation</vt:lpstr>
      <vt:lpstr>REPEAT CUSTOMER PURCHASE: METRICS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Analysis using Google Analytics</dc:title>
  <cp:lastModifiedBy>Buchala, Sanjana</cp:lastModifiedBy>
  <cp:revision>1</cp:revision>
  <dcterms:modified xsi:type="dcterms:W3CDTF">2020-04-20T20:44:26Z</dcterms:modified>
</cp:coreProperties>
</file>